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7" r:id="rId3"/>
    <p:sldId id="258" r:id="rId4"/>
    <p:sldId id="259" r:id="rId5"/>
    <p:sldId id="260" r:id="rId6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7C0CD-3CD8-477E-BC24-8F2EB852D307}" type="datetimeFigureOut">
              <a:rPr lang="en-US" smtClean="0"/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64C5C-39E3-4253-A333-FF65F9EC71B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13CD5-3E0F-40CD-B980-AE706A2F224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0754-CAB0-4418-B0AA-6BBE9D20A05D}" type="datetimeFigureOut">
              <a:rPr lang="en-US" smtClean="0"/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9B72A-7D5B-4F94-B192-874219D9EEE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24934" y="624576"/>
            <a:ext cx="318944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0"/>
              </a:lnSpc>
            </a:pPr>
            <a:r>
              <a:rPr sz="1880" b="1" spc="-8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Generator</a:t>
            </a:r>
            <a:r>
              <a:rPr sz="1880" b="1" spc="588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80" b="1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Fault</a:t>
            </a:r>
            <a:r>
              <a:rPr sz="1880" b="1" spc="354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80" b="1" spc="24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Protection</a:t>
            </a:r>
            <a:endParaRPr sz="188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43320" y="276415"/>
            <a:ext cx="9306361" cy="1803898"/>
          </a:xfrm>
          <a:custGeom>
            <a:avLst/>
            <a:gdLst/>
            <a:ahLst/>
            <a:cxnLst/>
            <a:rect l="l" t="t" r="r" b="b"/>
            <a:pathLst>
              <a:path w="5932805" h="1149985">
                <a:moveTo>
                  <a:pt x="5932805" y="0"/>
                </a:moveTo>
                <a:lnTo>
                  <a:pt x="0" y="0"/>
                </a:lnTo>
                <a:lnTo>
                  <a:pt x="0" y="1149985"/>
                </a:lnTo>
                <a:lnTo>
                  <a:pt x="5932805" y="1149985"/>
                </a:lnTo>
                <a:lnTo>
                  <a:pt x="59328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25" dirty="0"/>
          </a:p>
        </p:txBody>
      </p:sp>
      <p:sp>
        <p:nvSpPr>
          <p:cNvPr id="5" name="object 5"/>
          <p:cNvSpPr txBox="1"/>
          <p:nvPr/>
        </p:nvSpPr>
        <p:spPr>
          <a:xfrm>
            <a:off x="956174" y="385026"/>
            <a:ext cx="10546773" cy="2822291"/>
          </a:xfrm>
          <a:prstGeom prst="rect">
            <a:avLst/>
          </a:prstGeom>
          <a:ln w="76200">
            <a:solidFill>
              <a:srgbClr val="FFC000"/>
            </a:solidFill>
          </a:ln>
        </p:spPr>
        <p:txBody>
          <a:bodyPr vert="horz" wrap="square" lIns="0" tIns="996" rIns="0" bIns="0" rtlCol="0">
            <a:spAutoFit/>
          </a:bodyPr>
          <a:lstStyle/>
          <a:p>
            <a:pPr marL="3275965" marR="977900" indent="-2290445" algn="ctr">
              <a:lnSpc>
                <a:spcPts val="5455"/>
              </a:lnSpc>
              <a:spcBef>
                <a:spcPts val="10"/>
              </a:spcBef>
            </a:pPr>
            <a:endParaRPr lang="es-ES" sz="4090" b="1" spc="-8" dirty="0">
              <a:solidFill>
                <a:srgbClr val="006F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77900" algn="ctr">
              <a:lnSpc>
                <a:spcPts val="5455"/>
              </a:lnSpc>
              <a:spcBef>
                <a:spcPts val="10"/>
              </a:spcBef>
            </a:pPr>
            <a:r>
              <a:rPr lang="es-ES" sz="5455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ES" sz="5455" b="1" spc="-16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lang="es-ES" sz="5455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ES" sz="5455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5455" b="1" spc="-90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5455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endParaRPr lang="es-ES" sz="5455" b="1" spc="-8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75965" marR="977900" indent="-2290445" algn="ctr">
              <a:lnSpc>
                <a:spcPts val="5455"/>
              </a:lnSpc>
              <a:spcBef>
                <a:spcPts val="10"/>
              </a:spcBef>
            </a:pPr>
            <a:endParaRPr sz="409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97" y="2247009"/>
            <a:ext cx="5858406" cy="4754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94206" y="4927025"/>
            <a:ext cx="6750423" cy="730063"/>
          </a:xfrm>
          <a:custGeom>
            <a:avLst/>
            <a:gdLst/>
            <a:ahLst/>
            <a:cxnLst/>
            <a:rect l="l" t="t" r="r" b="b"/>
            <a:pathLst>
              <a:path w="7650480" h="827404">
                <a:moveTo>
                  <a:pt x="7650416" y="396544"/>
                </a:moveTo>
                <a:lnTo>
                  <a:pt x="7646683" y="348526"/>
                </a:lnTo>
                <a:lnTo>
                  <a:pt x="7635494" y="302831"/>
                </a:lnTo>
                <a:lnTo>
                  <a:pt x="7616838" y="261785"/>
                </a:lnTo>
                <a:lnTo>
                  <a:pt x="7590714" y="227672"/>
                </a:lnTo>
                <a:lnTo>
                  <a:pt x="7473823" y="227672"/>
                </a:lnTo>
                <a:lnTo>
                  <a:pt x="7476477" y="216877"/>
                </a:lnTo>
                <a:lnTo>
                  <a:pt x="7480211" y="168871"/>
                </a:lnTo>
                <a:lnTo>
                  <a:pt x="7476477" y="120853"/>
                </a:lnTo>
                <a:lnTo>
                  <a:pt x="7465288" y="75158"/>
                </a:lnTo>
                <a:lnTo>
                  <a:pt x="7446632" y="34099"/>
                </a:lnTo>
                <a:lnTo>
                  <a:pt x="7420508" y="0"/>
                </a:lnTo>
                <a:lnTo>
                  <a:pt x="4258475" y="0"/>
                </a:lnTo>
                <a:lnTo>
                  <a:pt x="4232351" y="34099"/>
                </a:lnTo>
                <a:lnTo>
                  <a:pt x="4213695" y="75158"/>
                </a:lnTo>
                <a:lnTo>
                  <a:pt x="4202506" y="120853"/>
                </a:lnTo>
                <a:lnTo>
                  <a:pt x="4198772" y="168871"/>
                </a:lnTo>
                <a:lnTo>
                  <a:pt x="4202506" y="216877"/>
                </a:lnTo>
                <a:lnTo>
                  <a:pt x="4205147" y="227672"/>
                </a:lnTo>
                <a:lnTo>
                  <a:pt x="59702" y="227672"/>
                </a:lnTo>
                <a:lnTo>
                  <a:pt x="33591" y="261785"/>
                </a:lnTo>
                <a:lnTo>
                  <a:pt x="14922" y="302831"/>
                </a:lnTo>
                <a:lnTo>
                  <a:pt x="3733" y="348526"/>
                </a:lnTo>
                <a:lnTo>
                  <a:pt x="0" y="396544"/>
                </a:lnTo>
                <a:lnTo>
                  <a:pt x="3733" y="444550"/>
                </a:lnTo>
                <a:lnTo>
                  <a:pt x="14922" y="490245"/>
                </a:lnTo>
                <a:lnTo>
                  <a:pt x="33591" y="531304"/>
                </a:lnTo>
                <a:lnTo>
                  <a:pt x="52552" y="556082"/>
                </a:lnTo>
                <a:lnTo>
                  <a:pt x="48793" y="564375"/>
                </a:lnTo>
                <a:lnTo>
                  <a:pt x="37604" y="610069"/>
                </a:lnTo>
                <a:lnTo>
                  <a:pt x="33870" y="658088"/>
                </a:lnTo>
                <a:lnTo>
                  <a:pt x="37604" y="706094"/>
                </a:lnTo>
                <a:lnTo>
                  <a:pt x="48793" y="751789"/>
                </a:lnTo>
                <a:lnTo>
                  <a:pt x="67449" y="792848"/>
                </a:lnTo>
                <a:lnTo>
                  <a:pt x="93573" y="826947"/>
                </a:lnTo>
                <a:lnTo>
                  <a:pt x="4262348" y="826947"/>
                </a:lnTo>
                <a:lnTo>
                  <a:pt x="4288472" y="792848"/>
                </a:lnTo>
                <a:lnTo>
                  <a:pt x="4307129" y="751789"/>
                </a:lnTo>
                <a:lnTo>
                  <a:pt x="4318317" y="706094"/>
                </a:lnTo>
                <a:lnTo>
                  <a:pt x="4322051" y="658088"/>
                </a:lnTo>
                <a:lnTo>
                  <a:pt x="4318317" y="610069"/>
                </a:lnTo>
                <a:lnTo>
                  <a:pt x="4307370" y="565404"/>
                </a:lnTo>
                <a:lnTo>
                  <a:pt x="7590714" y="565404"/>
                </a:lnTo>
                <a:lnTo>
                  <a:pt x="7616838" y="531304"/>
                </a:lnTo>
                <a:lnTo>
                  <a:pt x="7635494" y="490245"/>
                </a:lnTo>
                <a:lnTo>
                  <a:pt x="7646683" y="444550"/>
                </a:lnTo>
                <a:lnTo>
                  <a:pt x="7650416" y="3965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59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88471" y="500976"/>
            <a:ext cx="5220762" cy="500104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sz="3530" dirty="0">
                <a:latin typeface="Arial MT"/>
                <a:cs typeface="Arial MT"/>
              </a:rPr>
              <a:t>Conceptos</a:t>
            </a:r>
            <a:r>
              <a:rPr sz="3530" spc="-71" dirty="0">
                <a:latin typeface="Arial MT"/>
                <a:cs typeface="Arial MT"/>
              </a:rPr>
              <a:t> </a:t>
            </a:r>
            <a:r>
              <a:rPr sz="3530" dirty="0">
                <a:latin typeface="Arial MT"/>
                <a:cs typeface="Arial MT"/>
              </a:rPr>
              <a:t>Preliminares</a:t>
            </a:r>
            <a:endParaRPr sz="353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015" y="1294239"/>
            <a:ext cx="11341260" cy="5063603"/>
          </a:xfrm>
          <a:prstGeom prst="rect">
            <a:avLst/>
          </a:prstGeom>
        </p:spPr>
        <p:txBody>
          <a:bodyPr vert="horz" wrap="square" lIns="0" tIns="61632" rIns="0" bIns="0" rtlCol="0">
            <a:spAutoFit/>
          </a:bodyPr>
          <a:lstStyle/>
          <a:p>
            <a:pPr marL="45085" marR="485775" indent="-34290" algn="just">
              <a:lnSpc>
                <a:spcPts val="2590"/>
              </a:lnSpc>
              <a:spcBef>
                <a:spcPts val="485"/>
              </a:spcBef>
              <a:tabLst>
                <a:tab pos="495300" algn="l"/>
                <a:tab pos="1141095" algn="l"/>
                <a:tab pos="1513840" algn="l"/>
                <a:tab pos="1924050" algn="l"/>
                <a:tab pos="2930525" algn="l"/>
                <a:tab pos="3303270" algn="l"/>
                <a:tab pos="4272915" algn="l"/>
                <a:tab pos="5142865" algn="l"/>
                <a:tab pos="5900420" algn="l"/>
                <a:tab pos="6696075" algn="l"/>
                <a:tab pos="6944995" algn="l"/>
              </a:tabLst>
            </a:pP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falla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potenci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ocurri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debid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un 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gran numero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razones:</a:t>
            </a: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90"/>
              </a:lnSpc>
              <a:spcBef>
                <a:spcPts val="50"/>
              </a:spcBef>
            </a:pP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810" indent="-187960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Descargas</a:t>
            </a:r>
            <a:r>
              <a:rPr sz="2455" b="1" spc="-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electricas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810" indent="-187960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Enevejecimiento</a:t>
            </a:r>
            <a:r>
              <a:rPr sz="2455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55" b="1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aislacion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175" indent="-187325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sz="2455" b="1" spc="-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55" b="1" spc="-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55" b="1" spc="-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810" indent="-187960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Presencia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810" indent="-187960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55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ambientales</a:t>
            </a:r>
            <a:r>
              <a:rPr sz="2455" b="1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adversas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6540" indent="-186690" algn="just">
              <a:lnSpc>
                <a:spcPts val="2590"/>
              </a:lnSpc>
              <a:buChar char="–"/>
              <a:tabLst>
                <a:tab pos="1527175" algn="l"/>
              </a:tabLst>
            </a:pP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Caidas</a:t>
            </a:r>
            <a:r>
              <a:rPr sz="2455" b="1" spc="-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b="1" spc="-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ramas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7175" indent="-187325" algn="just">
              <a:lnSpc>
                <a:spcPts val="2590"/>
              </a:lnSpc>
              <a:buChar char="–"/>
              <a:tabLst>
                <a:tab pos="1527810" algn="l"/>
              </a:tabLst>
            </a:pP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Diseño,</a:t>
            </a:r>
            <a:r>
              <a:rPr sz="2455" b="1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455" b="1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4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55" b="1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operacion</a:t>
            </a:r>
            <a:r>
              <a:rPr sz="2455" b="1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b="1" spc="-9" dirty="0">
                <a:latin typeface="Arial" panose="020B0604020202020204" pitchFamily="34" charset="0"/>
                <a:cs typeface="Arial" panose="020B0604020202020204" pitchFamily="34" charset="0"/>
              </a:rPr>
              <a:t>inapropiados</a:t>
            </a:r>
            <a:endParaRPr sz="245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590"/>
              </a:lnSpc>
              <a:spcBef>
                <a:spcPts val="35"/>
              </a:spcBef>
            </a:pP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54940" algn="just">
              <a:lnSpc>
                <a:spcPts val="2590"/>
              </a:lnSpc>
              <a:buChar char="•"/>
              <a:tabLst>
                <a:tab pos="121920" algn="l"/>
                <a:tab pos="1061720" algn="l"/>
                <a:tab pos="1469390" algn="l"/>
                <a:tab pos="2530475" algn="l"/>
                <a:tab pos="2677160" algn="l"/>
                <a:tab pos="2904490" algn="l"/>
                <a:tab pos="3552190" algn="l"/>
                <a:tab pos="3926205" algn="l"/>
                <a:tab pos="4197985" algn="l"/>
                <a:tab pos="4288155" algn="l"/>
                <a:tab pos="4735195" algn="l"/>
                <a:tab pos="6028690" algn="l"/>
                <a:tab pos="6067425" algn="l"/>
                <a:tab pos="6402705" algn="l"/>
                <a:tab pos="6491605" algn="l"/>
              </a:tabLst>
            </a:pP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La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ocurencia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fallas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no	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responsabiilidad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s-ES" sz="2455" spc="-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proteccio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inapropiados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protecci</a:t>
            </a:r>
            <a:r>
              <a:rPr lang="en-US" sz="2455" spc="-9" dirty="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55" spc="-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	escenciales	para	detectar	condiciones	de	falla,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despejarlas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restaurar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 la parte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sana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55" spc="-9" dirty="0">
                <a:latin typeface="Arial MT"/>
                <a:cs typeface="Arial MT"/>
              </a:rPr>
              <a:t>.</a:t>
            </a:r>
            <a:endParaRPr sz="2455" dirty="0">
              <a:latin typeface="Arial MT"/>
              <a:cs typeface="Arial M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417691" y="4532066"/>
            <a:ext cx="3760694" cy="358028"/>
          </a:xfrm>
          <a:custGeom>
            <a:avLst/>
            <a:gdLst/>
            <a:ahLst/>
            <a:cxnLst/>
            <a:rect l="l" t="t" r="r" b="b"/>
            <a:pathLst>
              <a:path w="4262120" h="405764">
                <a:moveTo>
                  <a:pt x="4261801" y="202839"/>
                </a:moveTo>
                <a:lnTo>
                  <a:pt x="4258932" y="156568"/>
                </a:lnTo>
                <a:lnTo>
                  <a:pt x="4250326" y="111722"/>
                </a:lnTo>
                <a:lnTo>
                  <a:pt x="4235983" y="69728"/>
                </a:lnTo>
                <a:lnTo>
                  <a:pt x="4215903" y="32012"/>
                </a:lnTo>
                <a:lnTo>
                  <a:pt x="4190085" y="0"/>
                </a:lnTo>
                <a:lnTo>
                  <a:pt x="71715" y="0"/>
                </a:lnTo>
                <a:lnTo>
                  <a:pt x="45897" y="32012"/>
                </a:lnTo>
                <a:lnTo>
                  <a:pt x="25817" y="69728"/>
                </a:lnTo>
                <a:lnTo>
                  <a:pt x="11474" y="111722"/>
                </a:lnTo>
                <a:lnTo>
                  <a:pt x="2868" y="156568"/>
                </a:lnTo>
                <a:lnTo>
                  <a:pt x="0" y="202839"/>
                </a:lnTo>
                <a:lnTo>
                  <a:pt x="2868" y="249110"/>
                </a:lnTo>
                <a:lnTo>
                  <a:pt x="11474" y="293956"/>
                </a:lnTo>
                <a:lnTo>
                  <a:pt x="25817" y="335950"/>
                </a:lnTo>
                <a:lnTo>
                  <a:pt x="45897" y="373666"/>
                </a:lnTo>
                <a:lnTo>
                  <a:pt x="71715" y="405678"/>
                </a:lnTo>
                <a:lnTo>
                  <a:pt x="4190085" y="405678"/>
                </a:lnTo>
                <a:lnTo>
                  <a:pt x="4215903" y="373666"/>
                </a:lnTo>
                <a:lnTo>
                  <a:pt x="4235983" y="335950"/>
                </a:lnTo>
                <a:lnTo>
                  <a:pt x="4250326" y="293956"/>
                </a:lnTo>
                <a:lnTo>
                  <a:pt x="4258932" y="249110"/>
                </a:lnTo>
                <a:lnTo>
                  <a:pt x="4261801" y="2028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590" dirty="0"/>
          </a:p>
        </p:txBody>
      </p:sp>
      <p:sp>
        <p:nvSpPr>
          <p:cNvPr id="5" name="object 5"/>
          <p:cNvSpPr/>
          <p:nvPr/>
        </p:nvSpPr>
        <p:spPr>
          <a:xfrm>
            <a:off x="2987634" y="2792696"/>
            <a:ext cx="6496610" cy="1002366"/>
          </a:xfrm>
          <a:custGeom>
            <a:avLst/>
            <a:gdLst/>
            <a:ahLst/>
            <a:cxnLst/>
            <a:rect l="l" t="t" r="r" b="b"/>
            <a:pathLst>
              <a:path w="7362825" h="1136014">
                <a:moveTo>
                  <a:pt x="4578807" y="202831"/>
                </a:moveTo>
                <a:lnTo>
                  <a:pt x="4575937" y="156565"/>
                </a:lnTo>
                <a:lnTo>
                  <a:pt x="4567339" y="111721"/>
                </a:lnTo>
                <a:lnTo>
                  <a:pt x="4552988" y="69723"/>
                </a:lnTo>
                <a:lnTo>
                  <a:pt x="4532909" y="32016"/>
                </a:lnTo>
                <a:lnTo>
                  <a:pt x="4507090" y="0"/>
                </a:lnTo>
                <a:lnTo>
                  <a:pt x="558952" y="0"/>
                </a:lnTo>
                <a:lnTo>
                  <a:pt x="533146" y="32016"/>
                </a:lnTo>
                <a:lnTo>
                  <a:pt x="513054" y="69723"/>
                </a:lnTo>
                <a:lnTo>
                  <a:pt x="498716" y="111721"/>
                </a:lnTo>
                <a:lnTo>
                  <a:pt x="490105" y="156565"/>
                </a:lnTo>
                <a:lnTo>
                  <a:pt x="487248" y="202831"/>
                </a:lnTo>
                <a:lnTo>
                  <a:pt x="490105" y="249110"/>
                </a:lnTo>
                <a:lnTo>
                  <a:pt x="498716" y="293954"/>
                </a:lnTo>
                <a:lnTo>
                  <a:pt x="513054" y="335953"/>
                </a:lnTo>
                <a:lnTo>
                  <a:pt x="533146" y="373659"/>
                </a:lnTo>
                <a:lnTo>
                  <a:pt x="558952" y="405676"/>
                </a:lnTo>
                <a:lnTo>
                  <a:pt x="4507090" y="405676"/>
                </a:lnTo>
                <a:lnTo>
                  <a:pt x="4532909" y="373659"/>
                </a:lnTo>
                <a:lnTo>
                  <a:pt x="4552988" y="335953"/>
                </a:lnTo>
                <a:lnTo>
                  <a:pt x="4567339" y="293954"/>
                </a:lnTo>
                <a:lnTo>
                  <a:pt x="4575937" y="249110"/>
                </a:lnTo>
                <a:lnTo>
                  <a:pt x="4578807" y="202831"/>
                </a:lnTo>
                <a:close/>
              </a:path>
              <a:path w="7362825" h="1136014">
                <a:moveTo>
                  <a:pt x="7362774" y="567842"/>
                </a:moveTo>
                <a:lnTo>
                  <a:pt x="7359904" y="521563"/>
                </a:lnTo>
                <a:lnTo>
                  <a:pt x="7351293" y="476719"/>
                </a:lnTo>
                <a:lnTo>
                  <a:pt x="7336955" y="434721"/>
                </a:lnTo>
                <a:lnTo>
                  <a:pt x="7316876" y="397014"/>
                </a:lnTo>
                <a:lnTo>
                  <a:pt x="7291057" y="364998"/>
                </a:lnTo>
                <a:lnTo>
                  <a:pt x="4867453" y="364998"/>
                </a:lnTo>
                <a:lnTo>
                  <a:pt x="4841633" y="397014"/>
                </a:lnTo>
                <a:lnTo>
                  <a:pt x="4821555" y="434721"/>
                </a:lnTo>
                <a:lnTo>
                  <a:pt x="4807216" y="476719"/>
                </a:lnTo>
                <a:lnTo>
                  <a:pt x="4798606" y="521563"/>
                </a:lnTo>
                <a:lnTo>
                  <a:pt x="4795736" y="567842"/>
                </a:lnTo>
                <a:lnTo>
                  <a:pt x="4798606" y="614108"/>
                </a:lnTo>
                <a:lnTo>
                  <a:pt x="4807216" y="658952"/>
                </a:lnTo>
                <a:lnTo>
                  <a:pt x="4821555" y="700951"/>
                </a:lnTo>
                <a:lnTo>
                  <a:pt x="4837011" y="729996"/>
                </a:lnTo>
                <a:lnTo>
                  <a:pt x="71716" y="729996"/>
                </a:lnTo>
                <a:lnTo>
                  <a:pt x="45897" y="762000"/>
                </a:lnTo>
                <a:lnTo>
                  <a:pt x="25819" y="799719"/>
                </a:lnTo>
                <a:lnTo>
                  <a:pt x="11468" y="841717"/>
                </a:lnTo>
                <a:lnTo>
                  <a:pt x="2870" y="886561"/>
                </a:lnTo>
                <a:lnTo>
                  <a:pt x="0" y="932827"/>
                </a:lnTo>
                <a:lnTo>
                  <a:pt x="2870" y="979106"/>
                </a:lnTo>
                <a:lnTo>
                  <a:pt x="11468" y="1023950"/>
                </a:lnTo>
                <a:lnTo>
                  <a:pt x="25819" y="1065949"/>
                </a:lnTo>
                <a:lnTo>
                  <a:pt x="45897" y="1103655"/>
                </a:lnTo>
                <a:lnTo>
                  <a:pt x="71716" y="1135672"/>
                </a:lnTo>
                <a:lnTo>
                  <a:pt x="6596659" y="1135672"/>
                </a:lnTo>
                <a:lnTo>
                  <a:pt x="6622466" y="1103655"/>
                </a:lnTo>
                <a:lnTo>
                  <a:pt x="6642557" y="1065949"/>
                </a:lnTo>
                <a:lnTo>
                  <a:pt x="6656895" y="1023950"/>
                </a:lnTo>
                <a:lnTo>
                  <a:pt x="6665506" y="979106"/>
                </a:lnTo>
                <a:lnTo>
                  <a:pt x="6668363" y="932827"/>
                </a:lnTo>
                <a:lnTo>
                  <a:pt x="6665506" y="886561"/>
                </a:lnTo>
                <a:lnTo>
                  <a:pt x="6656895" y="841717"/>
                </a:lnTo>
                <a:lnTo>
                  <a:pt x="6642557" y="799719"/>
                </a:lnTo>
                <a:lnTo>
                  <a:pt x="6627076" y="770674"/>
                </a:lnTo>
                <a:lnTo>
                  <a:pt x="7291057" y="770674"/>
                </a:lnTo>
                <a:lnTo>
                  <a:pt x="7316876" y="738670"/>
                </a:lnTo>
                <a:lnTo>
                  <a:pt x="7336955" y="700951"/>
                </a:lnTo>
                <a:lnTo>
                  <a:pt x="7351293" y="658952"/>
                </a:lnTo>
                <a:lnTo>
                  <a:pt x="7359904" y="614108"/>
                </a:lnTo>
                <a:lnTo>
                  <a:pt x="7362774" y="56784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59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41182" y="696302"/>
            <a:ext cx="4754746" cy="45137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sz="3175" spc="-4" dirty="0">
                <a:latin typeface="Arial MT"/>
                <a:cs typeface="Arial MT"/>
              </a:rPr>
              <a:t>Conceptos</a:t>
            </a:r>
            <a:r>
              <a:rPr sz="3175" spc="-79" dirty="0">
                <a:latin typeface="Arial MT"/>
                <a:cs typeface="Arial MT"/>
              </a:rPr>
              <a:t> </a:t>
            </a:r>
            <a:r>
              <a:rPr sz="3175" spc="-4" dirty="0">
                <a:latin typeface="Arial MT"/>
                <a:cs typeface="Arial MT"/>
              </a:rPr>
              <a:t>Preliminares</a:t>
            </a:r>
            <a:endParaRPr sz="3175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9918" y="1556319"/>
            <a:ext cx="11292164" cy="37879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R="1757045" indent="40005" algn="just">
              <a:spcBef>
                <a:spcPts val="90"/>
              </a:spcBef>
              <a:buFont typeface="Arial MT"/>
              <a:buChar char="•"/>
              <a:tabLst>
                <a:tab pos="338455" algn="l"/>
                <a:tab pos="339725" algn="l"/>
                <a:tab pos="11009630" algn="l"/>
              </a:tabLst>
            </a:pPr>
            <a:r>
              <a:rPr sz="1590" dirty="0"/>
              <a:t>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 err="1">
                <a:latin typeface="Arial" panose="020B0604020202020204" pitchFamily="34" charset="0"/>
                <a:cs typeface="Arial" panose="020B0604020202020204" pitchFamily="34" charset="0"/>
              </a:rPr>
              <a:t>sensan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 err="1">
                <a:latin typeface="Arial" panose="020B0604020202020204" pitchFamily="34" charset="0"/>
                <a:cs typeface="Arial" panose="020B0604020202020204" pitchFamily="34" charset="0"/>
              </a:rPr>
              <a:t>cua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55" spc="-4" dirty="0" err="1">
                <a:latin typeface="Arial" panose="020B0604020202020204" pitchFamily="34" charset="0"/>
                <a:cs typeface="Arial" panose="020B0604020202020204" pitchFamily="34" charset="0"/>
              </a:rPr>
              <a:t>quier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señal </a:t>
            </a:r>
            <a:r>
              <a:rPr sz="2455" spc="-5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55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 err="1"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lang="es-ES" sz="2455" spc="-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 err="1">
                <a:latin typeface="Arial" panose="020B0604020202020204" pitchFamily="34" charset="0"/>
                <a:cs typeface="Arial" panose="020B0604020202020204" pitchFamily="34" charset="0"/>
              </a:rPr>
              <a:t>recibiendo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55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cuales</a:t>
            </a:r>
            <a:r>
              <a:rPr sz="2455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podrian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naturaleza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electrica</a:t>
            </a:r>
            <a:r>
              <a:rPr sz="2455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mecanica</a:t>
            </a: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5"/>
              </a:spcBef>
              <a:buFont typeface="Arial MT"/>
              <a:buChar char="•"/>
            </a:pP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950" marR="407035" indent="-234950" algn="just">
              <a:buChar char="•"/>
              <a:tabLst>
                <a:tab pos="234315" algn="l"/>
                <a:tab pos="234950" algn="l"/>
              </a:tabLst>
            </a:pP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reles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proteccion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electricos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tipicos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incluyen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aquellos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monitorean</a:t>
            </a:r>
            <a:r>
              <a:rPr sz="2455" spc="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parametros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tales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tension,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corriente,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impedancia,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frequencia,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direccion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55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relacion </a:t>
            </a:r>
            <a:r>
              <a:rPr sz="2455" spc="-5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cualquiera de las </a:t>
            </a:r>
            <a:r>
              <a:rPr sz="2455" spc="-9" dirty="0">
                <a:latin typeface="Arial" panose="020B0604020202020204" pitchFamily="34" charset="0"/>
                <a:cs typeface="Arial" panose="020B0604020202020204" pitchFamily="34" charset="0"/>
              </a:rPr>
              <a:t>anteriores.</a:t>
            </a: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"/>
              </a:spcBef>
              <a:buFont typeface="Arial MT"/>
              <a:buChar char="•"/>
            </a:pP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8915" marR="4445" indent="-198120" algn="just">
              <a:buFont typeface="Arial MT"/>
              <a:buChar char="•"/>
              <a:tabLst>
                <a:tab pos="234315" algn="l"/>
                <a:tab pos="235585" algn="l"/>
              </a:tabLst>
            </a:pP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reles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proteccion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mecanicos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tipicos</a:t>
            </a:r>
            <a:r>
              <a:rPr sz="2455" spc="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incluyen</a:t>
            </a:r>
            <a:r>
              <a:rPr sz="2455" spc="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aquellos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monitorean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parametros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tales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velocidad,</a:t>
            </a:r>
            <a:r>
              <a:rPr sz="2455" spc="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temperatura </a:t>
            </a:r>
            <a:r>
              <a:rPr sz="2455" spc="-5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presion 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flujo,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-4" dirty="0"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55" dirty="0">
                <a:latin typeface="Arial" panose="020B0604020202020204" pitchFamily="34" charset="0"/>
                <a:cs typeface="Arial" panose="020B0604020202020204" pitchFamily="34" charset="0"/>
              </a:rPr>
              <a:t> otros.</a:t>
            </a:r>
            <a:endParaRPr sz="245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166885" y="935182"/>
            <a:ext cx="5149797" cy="6472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785" indent="-311785" algn="just">
              <a:buFont typeface="Arial" panose="020B0604020202020204" pitchFamily="34" charset="0"/>
              <a:buChar char="•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generadores experimentan cortocircuitos y condiciones eléctricas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anormales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adecuada puede mitigar el daño al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adecuada puede mejorar la seguridad de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 algn="just">
              <a:buFont typeface="Arial" panose="020B0604020202020204" pitchFamily="34" charset="0"/>
              <a:buChar char="•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generador: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785" indent="-311785">
              <a:buFont typeface="Arial" panose="020B0604020202020204" pitchFamily="34" charset="0"/>
              <a:buChar char="•"/>
            </a:pP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3570" lvl="1" indent="-311785" algn="just">
              <a:buFont typeface="Wingdings" panose="05000000000000000000" pitchFamily="2" charset="2"/>
              <a:buChar char="ü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Cortocircuitos en el generador.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3570" lvl="1" indent="-311785" algn="just">
              <a:buFont typeface="Wingdings" panose="05000000000000000000" pitchFamily="2" charset="2"/>
              <a:buChar char="ü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sin despejar en el sistema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3570" lvl="1" indent="-311785" algn="just">
              <a:buFont typeface="Wingdings" panose="05000000000000000000" pitchFamily="2" charset="2"/>
              <a:buChar char="ü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condiciones eléctricas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anormales 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ser causadas por el generador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68329" y="296669"/>
            <a:ext cx="8711039" cy="51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725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general de la protección del generador</a:t>
            </a:r>
            <a:endParaRPr lang="es-AR" sz="2725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2546" y="1350818"/>
            <a:ext cx="6459177" cy="521085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2460" y="452635"/>
            <a:ext cx="8664711" cy="624017"/>
          </a:xfrm>
          <a:prstGeom prst="rect">
            <a:avLst/>
          </a:prstGeom>
        </p:spPr>
        <p:txBody>
          <a:bodyPr vert="horz" wrap="square" lIns="0" tIns="14478" rIns="0" bIns="0" rtlCol="0" anchor="ctr">
            <a:spAutoFit/>
          </a:bodyPr>
          <a:lstStyle/>
          <a:p>
            <a:pPr marL="15240">
              <a:spcBef>
                <a:spcPts val="115"/>
              </a:spcBef>
            </a:pPr>
            <a:r>
              <a:rPr lang="es-ES" dirty="0" smtClean="0"/>
              <a:t>Posibles Fallas de un Generador</a:t>
            </a:r>
            <a:endParaRPr spc="-13" dirty="0"/>
          </a:p>
        </p:txBody>
      </p:sp>
      <p:sp>
        <p:nvSpPr>
          <p:cNvPr id="3" name="object 3"/>
          <p:cNvSpPr txBox="1"/>
          <p:nvPr/>
        </p:nvSpPr>
        <p:spPr>
          <a:xfrm>
            <a:off x="6251864" y="1610592"/>
            <a:ext cx="5507182" cy="4436600"/>
          </a:xfrm>
          <a:prstGeom prst="rect">
            <a:avLst/>
          </a:prstGeom>
        </p:spPr>
        <p:txBody>
          <a:bodyPr vert="horz" wrap="square" lIns="0" tIns="179833" rIns="0" bIns="0" rtlCol="0">
            <a:spAutoFit/>
          </a:bodyPr>
          <a:lstStyle/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Fallas a tierra del estator</a:t>
            </a:r>
            <a:endParaRPr lang="es-ES" sz="2725" b="1" dirty="0">
              <a:latin typeface="Arial" panose="020B0604020202020204"/>
              <a:cs typeface="Arial" panose="020B0604020202020204"/>
            </a:endParaRPr>
          </a:p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Fallas a tierra del rotor</a:t>
            </a:r>
            <a:endParaRPr lang="es-ES" sz="2725" b="1" dirty="0">
              <a:latin typeface="Arial" panose="020B0604020202020204"/>
              <a:cs typeface="Arial" panose="020B0604020202020204"/>
            </a:endParaRPr>
          </a:p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Cortocircuitos del estator</a:t>
            </a:r>
            <a:endParaRPr lang="es-ES" sz="2725" b="1" dirty="0">
              <a:latin typeface="Arial" panose="020B0604020202020204"/>
              <a:cs typeface="Arial" panose="020B0604020202020204"/>
            </a:endParaRPr>
          </a:p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Fallas entre espiras del estator/rotor</a:t>
            </a:r>
            <a:endParaRPr lang="es-ES" sz="2725" b="1" dirty="0">
              <a:latin typeface="Arial" panose="020B0604020202020204"/>
              <a:cs typeface="Arial" panose="020B0604020202020204"/>
            </a:endParaRPr>
          </a:p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Fallas del transformador de unidad</a:t>
            </a:r>
            <a:endParaRPr lang="es-ES" sz="2725" b="1" dirty="0">
              <a:latin typeface="Arial" panose="020B0604020202020204"/>
              <a:cs typeface="Arial" panose="020B0604020202020204"/>
            </a:endParaRPr>
          </a:p>
          <a:p>
            <a:pPr marL="234950" indent="-219710" algn="just">
              <a:spcBef>
                <a:spcPts val="141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34315" algn="l"/>
              </a:tabLst>
            </a:pPr>
            <a:r>
              <a:rPr lang="es-ES" sz="2725" b="1" dirty="0">
                <a:latin typeface="Arial" panose="020B0604020202020204"/>
                <a:cs typeface="Arial" panose="020B0604020202020204"/>
              </a:rPr>
              <a:t>Fallas externas</a:t>
            </a:r>
            <a:endParaRPr sz="2725" b="1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18938" y="1610591"/>
            <a:ext cx="5432926" cy="394854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6668903" y="11225177"/>
            <a:ext cx="4935322" cy="283154"/>
          </a:xfrm>
          <a:prstGeom prst="rect">
            <a:avLst/>
          </a:prstGeom>
        </p:spPr>
        <p:txBody>
          <a:bodyPr vert="horz" wrap="square" lIns="0" tIns="6096" rIns="0" bIns="0" rtlCol="0">
            <a:spAutoFit/>
          </a:bodyPr>
          <a:lstStyle/>
          <a:p>
            <a:pPr marL="15240">
              <a:spcBef>
                <a:spcPts val="50"/>
              </a:spcBef>
            </a:pPr>
            <a:r>
              <a:rPr dirty="0"/>
              <a:t>|</a:t>
            </a:r>
            <a:r>
              <a:rPr spc="-13" dirty="0"/>
              <a:t> </a:t>
            </a:r>
            <a:r>
              <a:rPr dirty="0"/>
              <a:t>Slide </a:t>
            </a:r>
            <a:r>
              <a:rPr spc="-30" dirty="0"/>
              <a:t>12</a:t>
            </a:r>
            <a:endParaRPr spc="-30" dirty="0"/>
          </a:p>
        </p:txBody>
      </p:sp>
      <p:sp>
        <p:nvSpPr>
          <p:cNvPr id="7" name="Rectángulo 6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sp>
        <p:nvSpPr>
          <p:cNvPr id="4" name="Marcador de número de diapositiva 1"/>
          <p:cNvSpPr txBox="1"/>
          <p:nvPr/>
        </p:nvSpPr>
        <p:spPr>
          <a:xfrm>
            <a:off x="8778240" y="6377942"/>
            <a:ext cx="2804160" cy="18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z="1225"/>
            </a:fld>
            <a:endParaRPr lang="es-AR" sz="1225" dirty="0"/>
          </a:p>
        </p:txBody>
      </p:sp>
      <p:sp>
        <p:nvSpPr>
          <p:cNvPr id="6" name="Rectángulo 5"/>
          <p:cNvSpPr/>
          <p:nvPr/>
        </p:nvSpPr>
        <p:spPr>
          <a:xfrm>
            <a:off x="1420092" y="467591"/>
            <a:ext cx="8711039" cy="51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725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general de la protección del generador</a:t>
            </a:r>
            <a:endParaRPr lang="es-AR" sz="2725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7091" y="946565"/>
            <a:ext cx="3636818" cy="567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45"/>
              </a:lnSpc>
            </a:pPr>
            <a:r>
              <a:rPr lang="es-AR" sz="2180" b="1" i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anormales de funcionamiento</a:t>
            </a:r>
            <a:endParaRPr lang="es-AR" sz="2180" b="1" i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anormal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Sobreexcitación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de campo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de sincronismo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Energización inadvertida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 del interruptor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Motorizacion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Fusibles VT quemados</a:t>
            </a:r>
            <a:endParaRPr lang="es-AR" sz="218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lnSpc>
                <a:spcPts val="2945"/>
              </a:lnSpc>
              <a:buFont typeface="Wingdings" panose="05000000000000000000" pitchFamily="2" charset="2"/>
              <a:buChar char="q"/>
            </a:pPr>
            <a:r>
              <a:rPr lang="es-AR" sz="218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Circuitos/conduc</a:t>
            </a:r>
            <a:r>
              <a:rPr lang="es-AR" sz="245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tores </a:t>
            </a:r>
            <a:r>
              <a:rPr lang="es-AR" sz="245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abiertos</a:t>
            </a:r>
            <a:endParaRPr lang="es-AR" sz="245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sp>
        <p:nvSpPr>
          <p:cNvPr id="3" name="Rectángulo 2"/>
          <p:cNvSpPr/>
          <p:nvPr/>
        </p:nvSpPr>
        <p:spPr>
          <a:xfrm>
            <a:off x="3770915" y="1679540"/>
            <a:ext cx="2920265" cy="509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Sobrecarga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Carga desequilibrada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Sobre y bajo voltaje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 err="1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Subfrecuencia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Fallas en el sistema 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14605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	  de control AVR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Fallas en el sistema 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14605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  de enfriamiento</a:t>
            </a:r>
            <a:endParaRPr lang="es-ES" sz="2180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lnSpc>
                <a:spcPts val="2180"/>
              </a:lnSpc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r>
              <a:rPr lang="es-ES" sz="2180" b="1" spc="-13" dirty="0">
                <a:solidFill>
                  <a:srgbClr val="00B050"/>
                </a:solidFill>
                <a:latin typeface="Arial" panose="020B0604020202020204"/>
                <a:cs typeface="Arial" panose="020B0604020202020204"/>
              </a:rPr>
              <a:t>Fase abierta</a:t>
            </a:r>
            <a:endParaRPr lang="es-ES" sz="2180" b="1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403860" indent="-389890" algn="just">
              <a:spcBef>
                <a:spcPts val="605"/>
              </a:spcBef>
              <a:buClr>
                <a:srgbClr val="002896"/>
              </a:buClr>
              <a:buSzPct val="69000"/>
              <a:buFont typeface="Wingdings" panose="05000000000000000000" pitchFamily="2" charset="2"/>
              <a:buChar char="q"/>
              <a:tabLst>
                <a:tab pos="227330" algn="l"/>
              </a:tabLst>
            </a:pPr>
            <a:endParaRPr lang="es-ES" sz="2455" b="1" spc="-13" dirty="0">
              <a:solidFill>
                <a:srgbClr val="00B050"/>
              </a:solidFill>
              <a:latin typeface="Arial" panose="020B0604020202020204"/>
              <a:cs typeface="Arial" panose="020B0604020202020204"/>
            </a:endParaRPr>
          </a:p>
          <a:p>
            <a:pPr marL="227330" indent="-212725" algn="just">
              <a:spcBef>
                <a:spcPts val="605"/>
              </a:spcBef>
              <a:buClr>
                <a:srgbClr val="002896"/>
              </a:buClr>
              <a:buSzPct val="69000"/>
              <a:buFont typeface="Segoe UI Symbol" panose="020B0502040204020203"/>
              <a:buChar char="▪"/>
              <a:tabLst>
                <a:tab pos="227330" algn="l"/>
              </a:tabLst>
            </a:pPr>
            <a:endParaRPr lang="es-ES" sz="1225" spc="-13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1180" y="1761035"/>
            <a:ext cx="5264138" cy="4252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038" y="633693"/>
            <a:ext cx="9524694" cy="577881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  <a:tabLst>
                <a:tab pos="3058160" algn="l"/>
              </a:tabLst>
            </a:pPr>
            <a:r>
              <a:rPr sz="4090" spc="-4" dirty="0">
                <a:latin typeface="Arial MT"/>
                <a:cs typeface="Arial MT"/>
              </a:rPr>
              <a:t>Requerimientos	a</a:t>
            </a:r>
            <a:r>
              <a:rPr sz="4090" spc="-18" dirty="0">
                <a:latin typeface="Arial MT"/>
                <a:cs typeface="Arial MT"/>
              </a:rPr>
              <a:t> </a:t>
            </a:r>
            <a:r>
              <a:rPr sz="4090" spc="-4" dirty="0">
                <a:latin typeface="Arial MT"/>
                <a:cs typeface="Arial MT"/>
              </a:rPr>
              <a:t>las</a:t>
            </a:r>
            <a:r>
              <a:rPr sz="4090" spc="-13" dirty="0">
                <a:latin typeface="Arial MT"/>
                <a:cs typeface="Arial MT"/>
              </a:rPr>
              <a:t> </a:t>
            </a:r>
            <a:r>
              <a:rPr sz="4090" spc="-4" dirty="0">
                <a:latin typeface="Arial MT"/>
                <a:cs typeface="Arial MT"/>
              </a:rPr>
              <a:t>protecciones</a:t>
            </a:r>
            <a:endParaRPr sz="4090" dirty="0">
              <a:latin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sp>
        <p:nvSpPr>
          <p:cNvPr id="5" name="Rectángulo 4"/>
          <p:cNvSpPr/>
          <p:nvPr/>
        </p:nvSpPr>
        <p:spPr>
          <a:xfrm>
            <a:off x="1431845" y="1604425"/>
            <a:ext cx="98192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945" indent="-194945" algn="just"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Fiabilidad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6730" lvl="1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Habilidad para operar correctamente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8515" lvl="2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Dependabilidad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8515" lvl="2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4945" indent="-194945" algn="just"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6730" lvl="1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Tiempo mínimo de operación para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despejar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una falla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4945" indent="-194945" algn="just"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Selectividad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6730" lvl="1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Mantener la continuidad del suministro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4945" indent="-194945" algn="just"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Costo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6730" lvl="1" indent="-194945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Máxima protección al menor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costo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posible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7683" y="415638"/>
            <a:ext cx="8312727" cy="59623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337706"/>
            <a:ext cx="5749636" cy="591035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sp>
        <p:nvSpPr>
          <p:cNvPr id="5" name="Rectángulo 4"/>
          <p:cNvSpPr/>
          <p:nvPr/>
        </p:nvSpPr>
        <p:spPr>
          <a:xfrm>
            <a:off x="6130636" y="337706"/>
            <a:ext cx="6096000" cy="93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725" b="1" dirty="0"/>
              <a:t>International Guide on the Protection of Synchronous Generators</a:t>
            </a:r>
            <a:endParaRPr lang="en-US" sz="2725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302" y="1280951"/>
            <a:ext cx="4598670" cy="5326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472" y="259773"/>
            <a:ext cx="5461733" cy="389659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951" y="4209622"/>
            <a:ext cx="5461733" cy="23571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864" y="1091046"/>
            <a:ext cx="5669551" cy="306531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4175" y="397234"/>
            <a:ext cx="10169103" cy="624017"/>
          </a:xfrm>
          <a:prstGeom prst="rect">
            <a:avLst/>
          </a:prstGeom>
        </p:spPr>
        <p:txBody>
          <a:bodyPr vert="horz" wrap="square" lIns="0" tIns="14478" rIns="0" bIns="0" rtlCol="0" anchor="ctr">
            <a:spAutoFit/>
          </a:bodyPr>
          <a:lstStyle/>
          <a:p>
            <a:pPr marL="15240" algn="ctr">
              <a:spcBef>
                <a:spcPts val="115"/>
              </a:spcBef>
            </a:pPr>
            <a:r>
              <a:rPr lang="es-ES" dirty="0"/>
              <a:t>Asignación de funciones de protección</a:t>
            </a:r>
            <a:endParaRPr spc="-13" dirty="0"/>
          </a:p>
        </p:txBody>
      </p:sp>
      <p:grpSp>
        <p:nvGrpSpPr>
          <p:cNvPr id="3" name="object 3"/>
          <p:cNvGrpSpPr/>
          <p:nvPr/>
        </p:nvGrpSpPr>
        <p:grpSpPr>
          <a:xfrm>
            <a:off x="6324600" y="1122884"/>
            <a:ext cx="4663440" cy="3539490"/>
            <a:chOff x="4762500" y="935736"/>
            <a:chExt cx="3886200" cy="2949575"/>
          </a:xfrm>
        </p:grpSpPr>
        <p:sp>
          <p:nvSpPr>
            <p:cNvPr id="4" name="object 4"/>
            <p:cNvSpPr/>
            <p:nvPr/>
          </p:nvSpPr>
          <p:spPr>
            <a:xfrm>
              <a:off x="4762500" y="935736"/>
              <a:ext cx="3886200" cy="2949575"/>
            </a:xfrm>
            <a:custGeom>
              <a:avLst/>
              <a:gdLst/>
              <a:ahLst/>
              <a:cxnLst/>
              <a:rect l="l" t="t" r="r" b="b"/>
              <a:pathLst>
                <a:path w="3886200" h="2949575">
                  <a:moveTo>
                    <a:pt x="1619250" y="2602991"/>
                  </a:moveTo>
                  <a:lnTo>
                    <a:pt x="647700" y="2602991"/>
                  </a:lnTo>
                  <a:lnTo>
                    <a:pt x="430149" y="2949575"/>
                  </a:lnTo>
                  <a:lnTo>
                    <a:pt x="1619250" y="2602991"/>
                  </a:lnTo>
                  <a:close/>
                </a:path>
                <a:path w="3886200" h="2949575">
                  <a:moveTo>
                    <a:pt x="3452368" y="0"/>
                  </a:moveTo>
                  <a:lnTo>
                    <a:pt x="433832" y="0"/>
                  </a:lnTo>
                  <a:lnTo>
                    <a:pt x="386552" y="2545"/>
                  </a:lnTo>
                  <a:lnTo>
                    <a:pt x="340749" y="10003"/>
                  </a:lnTo>
                  <a:lnTo>
                    <a:pt x="296688" y="22112"/>
                  </a:lnTo>
                  <a:lnTo>
                    <a:pt x="254632" y="38605"/>
                  </a:lnTo>
                  <a:lnTo>
                    <a:pt x="214846" y="59219"/>
                  </a:lnTo>
                  <a:lnTo>
                    <a:pt x="177594" y="83689"/>
                  </a:lnTo>
                  <a:lnTo>
                    <a:pt x="143141" y="111752"/>
                  </a:lnTo>
                  <a:lnTo>
                    <a:pt x="111752" y="143141"/>
                  </a:lnTo>
                  <a:lnTo>
                    <a:pt x="83689" y="177594"/>
                  </a:lnTo>
                  <a:lnTo>
                    <a:pt x="59219" y="214846"/>
                  </a:lnTo>
                  <a:lnTo>
                    <a:pt x="38605" y="254632"/>
                  </a:lnTo>
                  <a:lnTo>
                    <a:pt x="22112" y="296688"/>
                  </a:lnTo>
                  <a:lnTo>
                    <a:pt x="10003" y="340749"/>
                  </a:lnTo>
                  <a:lnTo>
                    <a:pt x="2545" y="386552"/>
                  </a:lnTo>
                  <a:lnTo>
                    <a:pt x="0" y="433831"/>
                  </a:lnTo>
                  <a:lnTo>
                    <a:pt x="0" y="2169160"/>
                  </a:lnTo>
                  <a:lnTo>
                    <a:pt x="2545" y="2216439"/>
                  </a:lnTo>
                  <a:lnTo>
                    <a:pt x="10003" y="2262242"/>
                  </a:lnTo>
                  <a:lnTo>
                    <a:pt x="22112" y="2306303"/>
                  </a:lnTo>
                  <a:lnTo>
                    <a:pt x="38605" y="2348359"/>
                  </a:lnTo>
                  <a:lnTo>
                    <a:pt x="59219" y="2388145"/>
                  </a:lnTo>
                  <a:lnTo>
                    <a:pt x="83689" y="2425397"/>
                  </a:lnTo>
                  <a:lnTo>
                    <a:pt x="111752" y="2459850"/>
                  </a:lnTo>
                  <a:lnTo>
                    <a:pt x="143141" y="2491239"/>
                  </a:lnTo>
                  <a:lnTo>
                    <a:pt x="177594" y="2519302"/>
                  </a:lnTo>
                  <a:lnTo>
                    <a:pt x="214846" y="2543772"/>
                  </a:lnTo>
                  <a:lnTo>
                    <a:pt x="254632" y="2564386"/>
                  </a:lnTo>
                  <a:lnTo>
                    <a:pt x="296688" y="2580879"/>
                  </a:lnTo>
                  <a:lnTo>
                    <a:pt x="340749" y="2592988"/>
                  </a:lnTo>
                  <a:lnTo>
                    <a:pt x="386552" y="2600446"/>
                  </a:lnTo>
                  <a:lnTo>
                    <a:pt x="433832" y="2602991"/>
                  </a:lnTo>
                  <a:lnTo>
                    <a:pt x="3452368" y="2602991"/>
                  </a:lnTo>
                  <a:lnTo>
                    <a:pt x="3499647" y="2600446"/>
                  </a:lnTo>
                  <a:lnTo>
                    <a:pt x="3545450" y="2592988"/>
                  </a:lnTo>
                  <a:lnTo>
                    <a:pt x="3589511" y="2580879"/>
                  </a:lnTo>
                  <a:lnTo>
                    <a:pt x="3631567" y="2564386"/>
                  </a:lnTo>
                  <a:lnTo>
                    <a:pt x="3671353" y="2543772"/>
                  </a:lnTo>
                  <a:lnTo>
                    <a:pt x="3708605" y="2519302"/>
                  </a:lnTo>
                  <a:lnTo>
                    <a:pt x="3743058" y="2491239"/>
                  </a:lnTo>
                  <a:lnTo>
                    <a:pt x="3774447" y="2459850"/>
                  </a:lnTo>
                  <a:lnTo>
                    <a:pt x="3802510" y="2425397"/>
                  </a:lnTo>
                  <a:lnTo>
                    <a:pt x="3826980" y="2388145"/>
                  </a:lnTo>
                  <a:lnTo>
                    <a:pt x="3847594" y="2348359"/>
                  </a:lnTo>
                  <a:lnTo>
                    <a:pt x="3864087" y="2306303"/>
                  </a:lnTo>
                  <a:lnTo>
                    <a:pt x="3876196" y="2262242"/>
                  </a:lnTo>
                  <a:lnTo>
                    <a:pt x="3883654" y="2216439"/>
                  </a:lnTo>
                  <a:lnTo>
                    <a:pt x="3886200" y="2169160"/>
                  </a:lnTo>
                  <a:lnTo>
                    <a:pt x="3886200" y="433831"/>
                  </a:lnTo>
                  <a:lnTo>
                    <a:pt x="3883654" y="386552"/>
                  </a:lnTo>
                  <a:lnTo>
                    <a:pt x="3876196" y="340749"/>
                  </a:lnTo>
                  <a:lnTo>
                    <a:pt x="3864087" y="296688"/>
                  </a:lnTo>
                  <a:lnTo>
                    <a:pt x="3847594" y="254632"/>
                  </a:lnTo>
                  <a:lnTo>
                    <a:pt x="3826980" y="214846"/>
                  </a:lnTo>
                  <a:lnTo>
                    <a:pt x="3802510" y="177594"/>
                  </a:lnTo>
                  <a:lnTo>
                    <a:pt x="3774447" y="143141"/>
                  </a:lnTo>
                  <a:lnTo>
                    <a:pt x="3743058" y="111752"/>
                  </a:lnTo>
                  <a:lnTo>
                    <a:pt x="3708605" y="83689"/>
                  </a:lnTo>
                  <a:lnTo>
                    <a:pt x="3671353" y="59219"/>
                  </a:lnTo>
                  <a:lnTo>
                    <a:pt x="3631567" y="38605"/>
                  </a:lnTo>
                  <a:lnTo>
                    <a:pt x="3589511" y="22112"/>
                  </a:lnTo>
                  <a:lnTo>
                    <a:pt x="3545450" y="10003"/>
                  </a:lnTo>
                  <a:lnTo>
                    <a:pt x="3499647" y="2545"/>
                  </a:lnTo>
                  <a:lnTo>
                    <a:pt x="3452368" y="0"/>
                  </a:lnTo>
                  <a:close/>
                </a:path>
              </a:pathLst>
            </a:custGeom>
            <a:solidFill>
              <a:srgbClr val="0095E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088380" y="1167384"/>
              <a:ext cx="2453639" cy="5288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19800" y="1098803"/>
              <a:ext cx="2438400" cy="513715"/>
            </a:xfrm>
            <a:custGeom>
              <a:avLst/>
              <a:gdLst/>
              <a:ahLst/>
              <a:cxnLst/>
              <a:rect l="l" t="t" r="r" b="b"/>
              <a:pathLst>
                <a:path w="2438400" h="513715">
                  <a:moveTo>
                    <a:pt x="2438400" y="0"/>
                  </a:moveTo>
                  <a:lnTo>
                    <a:pt x="0" y="0"/>
                  </a:lnTo>
                  <a:lnTo>
                    <a:pt x="0" y="242316"/>
                  </a:lnTo>
                  <a:lnTo>
                    <a:pt x="0" y="513588"/>
                  </a:lnTo>
                  <a:lnTo>
                    <a:pt x="2438400" y="513588"/>
                  </a:lnTo>
                  <a:lnTo>
                    <a:pt x="2438400" y="242316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019800" y="1098804"/>
              <a:ext cx="2438400" cy="513715"/>
            </a:xfrm>
            <a:custGeom>
              <a:avLst/>
              <a:gdLst/>
              <a:ahLst/>
              <a:cxnLst/>
              <a:rect l="l" t="t" r="r" b="b"/>
              <a:pathLst>
                <a:path w="2438400" h="513715">
                  <a:moveTo>
                    <a:pt x="0" y="513588"/>
                  </a:moveTo>
                  <a:lnTo>
                    <a:pt x="2438400" y="513588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95515" y="1324966"/>
            <a:ext cx="2070354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87G/87O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Differential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551421" y="1601723"/>
            <a:ext cx="3125724" cy="728473"/>
            <a:chOff x="5784850" y="1334769"/>
            <a:chExt cx="2604770" cy="6070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9780" y="1409699"/>
              <a:ext cx="2529839" cy="5318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1200" y="1341119"/>
              <a:ext cx="2514600" cy="516890"/>
            </a:xfrm>
            <a:custGeom>
              <a:avLst/>
              <a:gdLst/>
              <a:ahLst/>
              <a:cxnLst/>
              <a:rect l="l" t="t" r="r" b="b"/>
              <a:pathLst>
                <a:path w="2514600" h="516889">
                  <a:moveTo>
                    <a:pt x="251460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0" y="516636"/>
                  </a:lnTo>
                  <a:lnTo>
                    <a:pt x="2514600" y="516636"/>
                  </a:lnTo>
                  <a:lnTo>
                    <a:pt x="2514600" y="275844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90FC6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5791200" y="1341119"/>
              <a:ext cx="2514600" cy="516890"/>
            </a:xfrm>
            <a:custGeom>
              <a:avLst/>
              <a:gdLst/>
              <a:ahLst/>
              <a:cxnLst/>
              <a:rect l="l" t="t" r="r" b="b"/>
              <a:pathLst>
                <a:path w="2514600" h="516889">
                  <a:moveTo>
                    <a:pt x="0" y="516636"/>
                  </a:moveTo>
                  <a:lnTo>
                    <a:pt x="2514600" y="516636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51663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653529" y="1604314"/>
            <a:ext cx="1629156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59</a:t>
            </a:r>
            <a:r>
              <a:rPr sz="1680" b="1" spc="2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Over-voltage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68541" y="1932736"/>
            <a:ext cx="3125724" cy="726948"/>
            <a:chOff x="5632450" y="1610613"/>
            <a:chExt cx="2604770" cy="60579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7380" y="1685543"/>
              <a:ext cx="2529839" cy="5303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38800" y="1616963"/>
              <a:ext cx="2514600" cy="515620"/>
            </a:xfrm>
            <a:custGeom>
              <a:avLst/>
              <a:gdLst/>
              <a:ahLst/>
              <a:cxnLst/>
              <a:rect l="l" t="t" r="r" b="b"/>
              <a:pathLst>
                <a:path w="2514600" h="515619">
                  <a:moveTo>
                    <a:pt x="2514600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0" y="515112"/>
                  </a:lnTo>
                  <a:lnTo>
                    <a:pt x="2514600" y="515112"/>
                  </a:lnTo>
                  <a:lnTo>
                    <a:pt x="2514600" y="254508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8800" y="1616963"/>
              <a:ext cx="2514600" cy="515620"/>
            </a:xfrm>
            <a:custGeom>
              <a:avLst/>
              <a:gdLst/>
              <a:ahLst/>
              <a:cxnLst/>
              <a:rect l="l" t="t" r="r" b="b"/>
              <a:pathLst>
                <a:path w="2514600" h="515619">
                  <a:moveTo>
                    <a:pt x="0" y="515112"/>
                  </a:moveTo>
                  <a:lnTo>
                    <a:pt x="2514600" y="515112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51511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470649" y="1935327"/>
            <a:ext cx="2010156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24V/Hz</a:t>
            </a:r>
            <a:r>
              <a:rPr sz="1680" b="1" spc="18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over-fluxing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185660" y="2238147"/>
            <a:ext cx="3159253" cy="719328"/>
            <a:chOff x="5480050" y="1865122"/>
            <a:chExt cx="2632710" cy="59944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4980" y="1940052"/>
              <a:ext cx="2557272" cy="52425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86400" y="1871471"/>
              <a:ext cx="2542540" cy="509270"/>
            </a:xfrm>
            <a:custGeom>
              <a:avLst/>
              <a:gdLst/>
              <a:ahLst/>
              <a:cxnLst/>
              <a:rect l="l" t="t" r="r" b="b"/>
              <a:pathLst>
                <a:path w="2542540" h="509269">
                  <a:moveTo>
                    <a:pt x="2542032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0" y="509016"/>
                  </a:lnTo>
                  <a:lnTo>
                    <a:pt x="2542032" y="509016"/>
                  </a:lnTo>
                  <a:lnTo>
                    <a:pt x="2542032" y="277368"/>
                  </a:lnTo>
                  <a:lnTo>
                    <a:pt x="2542032" y="0"/>
                  </a:lnTo>
                  <a:close/>
                </a:path>
              </a:pathLst>
            </a:custGeom>
            <a:solidFill>
              <a:srgbClr val="7EFF00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486400" y="1871472"/>
              <a:ext cx="2542540" cy="509270"/>
            </a:xfrm>
            <a:custGeom>
              <a:avLst/>
              <a:gdLst/>
              <a:ahLst/>
              <a:cxnLst/>
              <a:rect l="l" t="t" r="r" b="b"/>
              <a:pathLst>
                <a:path w="2542540" h="509269">
                  <a:moveTo>
                    <a:pt x="0" y="509015"/>
                  </a:moveTo>
                  <a:lnTo>
                    <a:pt x="2542031" y="509015"/>
                  </a:lnTo>
                  <a:lnTo>
                    <a:pt x="2542031" y="0"/>
                  </a:lnTo>
                  <a:lnTo>
                    <a:pt x="0" y="0"/>
                  </a:lnTo>
                  <a:lnTo>
                    <a:pt x="0" y="50901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287769" y="2236319"/>
            <a:ext cx="2103883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49S Stator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over-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load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819901" y="2570988"/>
            <a:ext cx="3400044" cy="1107186"/>
            <a:chOff x="5175250" y="2142489"/>
            <a:chExt cx="2833370" cy="922655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2579" y="2217419"/>
              <a:ext cx="2606039" cy="5288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334000" y="2148839"/>
              <a:ext cx="2590800" cy="513715"/>
            </a:xfrm>
            <a:custGeom>
              <a:avLst/>
              <a:gdLst/>
              <a:ahLst/>
              <a:cxnLst/>
              <a:rect l="l" t="t" r="r" b="b"/>
              <a:pathLst>
                <a:path w="2590800" h="513714">
                  <a:moveTo>
                    <a:pt x="2590800" y="0"/>
                  </a:moveTo>
                  <a:lnTo>
                    <a:pt x="0" y="0"/>
                  </a:lnTo>
                  <a:lnTo>
                    <a:pt x="0" y="318516"/>
                  </a:lnTo>
                  <a:lnTo>
                    <a:pt x="0" y="513588"/>
                  </a:lnTo>
                  <a:lnTo>
                    <a:pt x="2590800" y="513588"/>
                  </a:lnTo>
                  <a:lnTo>
                    <a:pt x="2590800" y="318516"/>
                  </a:lnTo>
                  <a:lnTo>
                    <a:pt x="25908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5334000" y="2148839"/>
              <a:ext cx="2590800" cy="513715"/>
            </a:xfrm>
            <a:custGeom>
              <a:avLst/>
              <a:gdLst/>
              <a:ahLst/>
              <a:cxnLst/>
              <a:rect l="l" t="t" r="r" b="b"/>
              <a:pathLst>
                <a:path w="2590800" h="513714">
                  <a:moveTo>
                    <a:pt x="0" y="513588"/>
                  </a:moveTo>
                  <a:lnTo>
                    <a:pt x="2590800" y="513588"/>
                  </a:lnTo>
                  <a:lnTo>
                    <a:pt x="2590800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0180" y="2535935"/>
              <a:ext cx="2682239" cy="52882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181600" y="2467355"/>
              <a:ext cx="2667000" cy="513715"/>
            </a:xfrm>
            <a:custGeom>
              <a:avLst/>
              <a:gdLst/>
              <a:ahLst/>
              <a:cxnLst/>
              <a:rect l="l" t="t" r="r" b="b"/>
              <a:pathLst>
                <a:path w="2667000" h="513714">
                  <a:moveTo>
                    <a:pt x="2667000" y="0"/>
                  </a:moveTo>
                  <a:lnTo>
                    <a:pt x="0" y="0"/>
                  </a:lnTo>
                  <a:lnTo>
                    <a:pt x="0" y="252996"/>
                  </a:lnTo>
                  <a:lnTo>
                    <a:pt x="0" y="513588"/>
                  </a:lnTo>
                  <a:lnTo>
                    <a:pt x="2667000" y="513588"/>
                  </a:lnTo>
                  <a:lnTo>
                    <a:pt x="2667000" y="252996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7EFF00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5181600" y="2467355"/>
              <a:ext cx="2667000" cy="513715"/>
            </a:xfrm>
            <a:custGeom>
              <a:avLst/>
              <a:gdLst/>
              <a:ahLst/>
              <a:cxnLst/>
              <a:rect l="l" t="t" r="r" b="b"/>
              <a:pathLst>
                <a:path w="2667000" h="513714">
                  <a:moveTo>
                    <a:pt x="0" y="513588"/>
                  </a:moveTo>
                  <a:lnTo>
                    <a:pt x="2667000" y="513588"/>
                  </a:lnTo>
                  <a:lnTo>
                    <a:pt x="2667000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922009" y="2595950"/>
            <a:ext cx="3016758" cy="6617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 marR="6350" indent="182880">
              <a:lnSpc>
                <a:spcPct val="125000"/>
              </a:lnSpc>
              <a:spcBef>
                <a:spcPts val="120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21/51V</a:t>
            </a:r>
            <a:r>
              <a:rPr sz="1680" b="1" spc="90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Voltage/over-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current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64S</a:t>
            </a:r>
            <a:r>
              <a:rPr sz="1680" b="1" spc="-18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Earth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fault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stator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637021" y="3256788"/>
            <a:ext cx="3400044" cy="642366"/>
            <a:chOff x="5022850" y="2713989"/>
            <a:chExt cx="2833370" cy="535305"/>
          </a:xfrm>
        </p:grpSpPr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7780" y="2788919"/>
              <a:ext cx="2758439" cy="46024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029200" y="2720339"/>
              <a:ext cx="2743200" cy="445134"/>
            </a:xfrm>
            <a:custGeom>
              <a:avLst/>
              <a:gdLst/>
              <a:ahLst/>
              <a:cxnLst/>
              <a:rect l="l" t="t" r="r" b="b"/>
              <a:pathLst>
                <a:path w="2743200" h="445135">
                  <a:moveTo>
                    <a:pt x="2743200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2743200" y="445007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5029200" y="2720339"/>
              <a:ext cx="2743200" cy="445134"/>
            </a:xfrm>
            <a:custGeom>
              <a:avLst/>
              <a:gdLst/>
              <a:ahLst/>
              <a:cxnLst/>
              <a:rect l="l" t="t" r="r" b="b"/>
              <a:pathLst>
                <a:path w="2743200" h="445135">
                  <a:moveTo>
                    <a:pt x="0" y="445007"/>
                  </a:moveTo>
                  <a:lnTo>
                    <a:pt x="2743200" y="445007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44500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644640" y="3264408"/>
            <a:ext cx="182880" cy="282386"/>
          </a:xfrm>
          <a:prstGeom prst="rect">
            <a:avLst/>
          </a:prstGeom>
          <a:solidFill>
            <a:srgbClr val="66FF33"/>
          </a:solidFill>
          <a:ln w="12192">
            <a:solidFill>
              <a:srgbClr val="000000"/>
            </a:solidFill>
          </a:ln>
        </p:spPr>
        <p:txBody>
          <a:bodyPr vert="horz" wrap="square" lIns="0" tIns="23623" rIns="0" bIns="0" rtlCol="0">
            <a:spAutoFit/>
          </a:bodyPr>
          <a:lstStyle/>
          <a:p>
            <a:pPr marL="109220">
              <a:spcBef>
                <a:spcPts val="18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I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27520" y="3264408"/>
            <a:ext cx="3108960" cy="282386"/>
          </a:xfrm>
          <a:prstGeom prst="rect">
            <a:avLst/>
          </a:prstGeom>
          <a:solidFill>
            <a:srgbClr val="66FF33"/>
          </a:solidFill>
          <a:ln w="12192">
            <a:solidFill>
              <a:srgbClr val="000000"/>
            </a:solidFill>
          </a:ln>
        </p:spPr>
        <p:txBody>
          <a:bodyPr vert="horz" wrap="square" lIns="0" tIns="23623" rIns="0" bIns="0" rtlCol="0">
            <a:spAutoFit/>
          </a:bodyPr>
          <a:lstStyle/>
          <a:p>
            <a:pPr>
              <a:spcBef>
                <a:spcPts val="185"/>
              </a:spcBef>
            </a:pPr>
            <a:r>
              <a:rPr sz="1680" b="1" spc="-13" dirty="0">
                <a:latin typeface="Arial" panose="020B0604020202020204"/>
                <a:cs typeface="Arial" panose="020B0604020202020204"/>
              </a:rPr>
              <a:t>nter-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turn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545884" y="3571648"/>
            <a:ext cx="3400044" cy="565404"/>
            <a:chOff x="4946903" y="2976372"/>
            <a:chExt cx="2833370" cy="471170"/>
          </a:xfrm>
        </p:grpSpPr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1579" y="3051048"/>
              <a:ext cx="2758439" cy="39623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0911" y="2996184"/>
              <a:ext cx="2538984" cy="37642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952999" y="2982468"/>
              <a:ext cx="2743200" cy="381000"/>
            </a:xfrm>
            <a:custGeom>
              <a:avLst/>
              <a:gdLst/>
              <a:ahLst/>
              <a:cxnLst/>
              <a:rect l="l" t="t" r="r" b="b"/>
              <a:pathLst>
                <a:path w="2743200" h="381000">
                  <a:moveTo>
                    <a:pt x="27432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743200" y="381000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4952999" y="2982468"/>
              <a:ext cx="2743200" cy="381000"/>
            </a:xfrm>
            <a:custGeom>
              <a:avLst/>
              <a:gdLst/>
              <a:ahLst/>
              <a:cxnLst/>
              <a:rect l="l" t="t" r="r" b="b"/>
              <a:pathLst>
                <a:path w="2743200" h="381000">
                  <a:moveTo>
                    <a:pt x="0" y="381000"/>
                  </a:moveTo>
                  <a:lnTo>
                    <a:pt x="2743200" y="3810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644640" y="3578047"/>
            <a:ext cx="3200400" cy="218008"/>
          </a:xfrm>
          <a:prstGeom prst="rect">
            <a:avLst/>
          </a:prstGeom>
          <a:solidFill>
            <a:srgbClr val="66FF33"/>
          </a:solidFill>
          <a:ln w="1219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1735"/>
              </a:lnSpc>
            </a:pPr>
            <a:r>
              <a:rPr sz="1680" b="1" dirty="0">
                <a:latin typeface="Arial" panose="020B0604020202020204"/>
                <a:cs typeface="Arial" panose="020B0604020202020204"/>
              </a:rPr>
              <a:t>50AE</a:t>
            </a:r>
            <a:r>
              <a:rPr sz="1680" b="1" spc="-9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Accidental</a:t>
            </a:r>
            <a:r>
              <a:rPr sz="1680" b="1" spc="-8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energizing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579622" y="2377289"/>
            <a:ext cx="1262634" cy="3736848"/>
            <a:chOff x="3308350" y="1981073"/>
            <a:chExt cx="1052195" cy="3114040"/>
          </a:xfrm>
        </p:grpSpPr>
        <p:sp>
          <p:nvSpPr>
            <p:cNvPr id="45" name="object 45"/>
            <p:cNvSpPr/>
            <p:nvPr/>
          </p:nvSpPr>
          <p:spPr>
            <a:xfrm>
              <a:off x="3314700" y="2522220"/>
              <a:ext cx="1039494" cy="826135"/>
            </a:xfrm>
            <a:custGeom>
              <a:avLst/>
              <a:gdLst/>
              <a:ahLst/>
              <a:cxnLst/>
              <a:rect l="l" t="t" r="r" b="b"/>
              <a:pathLst>
                <a:path w="1039495" h="826135">
                  <a:moveTo>
                    <a:pt x="0" y="826007"/>
                  </a:moveTo>
                  <a:lnTo>
                    <a:pt x="259714" y="0"/>
                  </a:lnTo>
                  <a:lnTo>
                    <a:pt x="779652" y="0"/>
                  </a:lnTo>
                  <a:lnTo>
                    <a:pt x="1039367" y="826007"/>
                  </a:lnTo>
                  <a:lnTo>
                    <a:pt x="0" y="826007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3818381" y="1995678"/>
              <a:ext cx="1905" cy="3084830"/>
            </a:xfrm>
            <a:custGeom>
              <a:avLst/>
              <a:gdLst/>
              <a:ahLst/>
              <a:cxnLst/>
              <a:rect l="l" t="t" r="r" b="b"/>
              <a:pathLst>
                <a:path w="1904" h="3084829">
                  <a:moveTo>
                    <a:pt x="0" y="0"/>
                  </a:moveTo>
                  <a:lnTo>
                    <a:pt x="1523" y="308457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3619500" y="3537204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111251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11251" y="172212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3619500" y="3537204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0" y="172212"/>
                  </a:moveTo>
                  <a:lnTo>
                    <a:pt x="111251" y="172212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3619500" y="2269236"/>
              <a:ext cx="111760" cy="170815"/>
            </a:xfrm>
            <a:custGeom>
              <a:avLst/>
              <a:gdLst/>
              <a:ahLst/>
              <a:cxnLst/>
              <a:rect l="l" t="t" r="r" b="b"/>
              <a:pathLst>
                <a:path w="111760" h="170814">
                  <a:moveTo>
                    <a:pt x="111251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11251" y="170687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3619500" y="2269236"/>
              <a:ext cx="111760" cy="170815"/>
            </a:xfrm>
            <a:custGeom>
              <a:avLst/>
              <a:gdLst/>
              <a:ahLst/>
              <a:cxnLst/>
              <a:rect l="l" t="t" r="r" b="b"/>
              <a:pathLst>
                <a:path w="111760" h="170814">
                  <a:moveTo>
                    <a:pt x="0" y="170687"/>
                  </a:moveTo>
                  <a:lnTo>
                    <a:pt x="111251" y="170687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5285841" y="4237331"/>
            <a:ext cx="148590" cy="221743"/>
            <a:chOff x="3896867" y="3531108"/>
            <a:chExt cx="123825" cy="184785"/>
          </a:xfrm>
        </p:grpSpPr>
        <p:sp>
          <p:nvSpPr>
            <p:cNvPr id="52" name="object 52"/>
            <p:cNvSpPr/>
            <p:nvPr/>
          </p:nvSpPr>
          <p:spPr>
            <a:xfrm>
              <a:off x="3902963" y="3537204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111251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11251" y="172212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3902963" y="3537204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0" y="172212"/>
                  </a:moveTo>
                  <a:lnTo>
                    <a:pt x="111251" y="172212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5285841" y="5685739"/>
            <a:ext cx="148590" cy="221743"/>
            <a:chOff x="3896867" y="4738115"/>
            <a:chExt cx="123825" cy="184785"/>
          </a:xfrm>
        </p:grpSpPr>
        <p:sp>
          <p:nvSpPr>
            <p:cNvPr id="55" name="object 55"/>
            <p:cNvSpPr/>
            <p:nvPr/>
          </p:nvSpPr>
          <p:spPr>
            <a:xfrm>
              <a:off x="3902963" y="4744211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111251" y="0"/>
                  </a:moveTo>
                  <a:lnTo>
                    <a:pt x="0" y="0"/>
                  </a:lnTo>
                  <a:lnTo>
                    <a:pt x="0" y="172211"/>
                  </a:lnTo>
                  <a:lnTo>
                    <a:pt x="111251" y="172211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3902963" y="4744211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0" y="172211"/>
                  </a:moveTo>
                  <a:lnTo>
                    <a:pt x="111251" y="172211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2211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945685" y="5685739"/>
            <a:ext cx="148590" cy="221743"/>
            <a:chOff x="3613403" y="4738115"/>
            <a:chExt cx="123825" cy="184785"/>
          </a:xfrm>
        </p:grpSpPr>
        <p:sp>
          <p:nvSpPr>
            <p:cNvPr id="58" name="object 58"/>
            <p:cNvSpPr/>
            <p:nvPr/>
          </p:nvSpPr>
          <p:spPr>
            <a:xfrm>
              <a:off x="3619499" y="4744211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111251" y="0"/>
                  </a:moveTo>
                  <a:lnTo>
                    <a:pt x="0" y="0"/>
                  </a:lnTo>
                  <a:lnTo>
                    <a:pt x="0" y="172211"/>
                  </a:lnTo>
                  <a:lnTo>
                    <a:pt x="111251" y="172211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3619499" y="4744211"/>
              <a:ext cx="111760" cy="172720"/>
            </a:xfrm>
            <a:custGeom>
              <a:avLst/>
              <a:gdLst/>
              <a:ahLst/>
              <a:cxnLst/>
              <a:rect l="l" t="t" r="r" b="b"/>
              <a:pathLst>
                <a:path w="111760" h="172720">
                  <a:moveTo>
                    <a:pt x="0" y="172211"/>
                  </a:moveTo>
                  <a:lnTo>
                    <a:pt x="111251" y="172211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2211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5285841" y="2715768"/>
            <a:ext cx="148590" cy="219456"/>
            <a:chOff x="3896867" y="2263139"/>
            <a:chExt cx="123825" cy="182880"/>
          </a:xfrm>
        </p:grpSpPr>
        <p:sp>
          <p:nvSpPr>
            <p:cNvPr id="61" name="object 61"/>
            <p:cNvSpPr/>
            <p:nvPr/>
          </p:nvSpPr>
          <p:spPr>
            <a:xfrm>
              <a:off x="3902963" y="2269235"/>
              <a:ext cx="111760" cy="170815"/>
            </a:xfrm>
            <a:custGeom>
              <a:avLst/>
              <a:gdLst/>
              <a:ahLst/>
              <a:cxnLst/>
              <a:rect l="l" t="t" r="r" b="b"/>
              <a:pathLst>
                <a:path w="111760" h="170814">
                  <a:moveTo>
                    <a:pt x="111251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11251" y="170687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114FF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3902963" y="2269235"/>
              <a:ext cx="111760" cy="170815"/>
            </a:xfrm>
            <a:custGeom>
              <a:avLst/>
              <a:gdLst/>
              <a:ahLst/>
              <a:cxnLst/>
              <a:rect l="l" t="t" r="r" b="b"/>
              <a:pathLst>
                <a:path w="111760" h="170814">
                  <a:moveTo>
                    <a:pt x="0" y="170687"/>
                  </a:moveTo>
                  <a:lnTo>
                    <a:pt x="111251" y="170687"/>
                  </a:lnTo>
                  <a:lnTo>
                    <a:pt x="111251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4864303" y="2069593"/>
            <a:ext cx="902970" cy="310085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5"/>
              </a:spcBef>
            </a:pPr>
            <a:r>
              <a:rPr sz="1920" b="1" spc="-24" dirty="0">
                <a:latin typeface="Arial" panose="020B0604020202020204"/>
                <a:cs typeface="Arial" panose="020B0604020202020204"/>
              </a:rPr>
              <a:t>Turbine</a:t>
            </a:r>
            <a:endParaRPr sz="192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040885" y="5652212"/>
            <a:ext cx="678180" cy="310085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5"/>
              </a:spcBef>
            </a:pPr>
            <a:r>
              <a:rPr sz="1920" b="1" spc="-13" dirty="0">
                <a:latin typeface="Arial" panose="020B0604020202020204"/>
                <a:cs typeface="Arial" panose="020B0604020202020204"/>
              </a:rPr>
              <a:t>Rotor</a:t>
            </a:r>
            <a:endParaRPr sz="192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235903" y="5652212"/>
            <a:ext cx="732283" cy="310085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5"/>
              </a:spcBef>
            </a:pPr>
            <a:r>
              <a:rPr sz="1920" b="1" spc="-13" dirty="0">
                <a:latin typeface="Arial" panose="020B0604020202020204"/>
                <a:cs typeface="Arial" panose="020B0604020202020204"/>
              </a:rPr>
              <a:t>Stator</a:t>
            </a:r>
            <a:endParaRPr sz="192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295400" y="1426464"/>
            <a:ext cx="4302253" cy="4204715"/>
            <a:chOff x="571500" y="1188719"/>
            <a:chExt cx="3585210" cy="3503929"/>
          </a:xfrm>
        </p:grpSpPr>
        <p:sp>
          <p:nvSpPr>
            <p:cNvPr id="67" name="object 67"/>
            <p:cNvSpPr/>
            <p:nvPr/>
          </p:nvSpPr>
          <p:spPr>
            <a:xfrm>
              <a:off x="3692651" y="3869436"/>
              <a:ext cx="241300" cy="744220"/>
            </a:xfrm>
            <a:custGeom>
              <a:avLst/>
              <a:gdLst/>
              <a:ahLst/>
              <a:cxnLst/>
              <a:rect l="l" t="t" r="r" b="b"/>
              <a:pathLst>
                <a:path w="241300" h="744220">
                  <a:moveTo>
                    <a:pt x="240791" y="0"/>
                  </a:moveTo>
                  <a:lnTo>
                    <a:pt x="0" y="0"/>
                  </a:lnTo>
                  <a:lnTo>
                    <a:pt x="0" y="743711"/>
                  </a:lnTo>
                  <a:lnTo>
                    <a:pt x="240791" y="743711"/>
                  </a:lnTo>
                  <a:lnTo>
                    <a:pt x="2407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0335" y="3803903"/>
              <a:ext cx="699770" cy="882650"/>
            </a:xfrm>
            <a:custGeom>
              <a:avLst/>
              <a:gdLst/>
              <a:ahLst/>
              <a:cxnLst/>
              <a:rect l="l" t="t" r="r" b="b"/>
              <a:pathLst>
                <a:path w="699770" h="882650">
                  <a:moveTo>
                    <a:pt x="242315" y="809244"/>
                  </a:moveTo>
                  <a:lnTo>
                    <a:pt x="483107" y="809244"/>
                  </a:lnTo>
                  <a:lnTo>
                    <a:pt x="483107" y="65532"/>
                  </a:lnTo>
                  <a:lnTo>
                    <a:pt x="242315" y="65532"/>
                  </a:lnTo>
                  <a:lnTo>
                    <a:pt x="242315" y="809244"/>
                  </a:lnTo>
                  <a:close/>
                </a:path>
                <a:path w="699770" h="882650">
                  <a:moveTo>
                    <a:pt x="0" y="882396"/>
                  </a:moveTo>
                  <a:lnTo>
                    <a:pt x="699515" y="882396"/>
                  </a:lnTo>
                  <a:lnTo>
                    <a:pt x="699515" y="0"/>
                  </a:lnTo>
                  <a:lnTo>
                    <a:pt x="0" y="0"/>
                  </a:lnTo>
                  <a:lnTo>
                    <a:pt x="0" y="88239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571500" y="1188719"/>
              <a:ext cx="2980055" cy="1344930"/>
            </a:xfrm>
            <a:custGeom>
              <a:avLst/>
              <a:gdLst/>
              <a:ahLst/>
              <a:cxnLst/>
              <a:rect l="l" t="t" r="r" b="b"/>
              <a:pathLst>
                <a:path w="2980054" h="1344930">
                  <a:moveTo>
                    <a:pt x="2349500" y="1016507"/>
                  </a:moveTo>
                  <a:lnTo>
                    <a:pt x="1644650" y="1016507"/>
                  </a:lnTo>
                  <a:lnTo>
                    <a:pt x="2979674" y="1344802"/>
                  </a:lnTo>
                  <a:lnTo>
                    <a:pt x="2349500" y="1016507"/>
                  </a:lnTo>
                  <a:close/>
                </a:path>
                <a:path w="2980054" h="1344930">
                  <a:moveTo>
                    <a:pt x="2649982" y="0"/>
                  </a:moveTo>
                  <a:lnTo>
                    <a:pt x="169418" y="0"/>
                  </a:lnTo>
                  <a:lnTo>
                    <a:pt x="124382" y="6049"/>
                  </a:lnTo>
                  <a:lnTo>
                    <a:pt x="83912" y="23123"/>
                  </a:lnTo>
                  <a:lnTo>
                    <a:pt x="49623" y="49609"/>
                  </a:lnTo>
                  <a:lnTo>
                    <a:pt x="23131" y="83895"/>
                  </a:lnTo>
                  <a:lnTo>
                    <a:pt x="6052" y="124368"/>
                  </a:lnTo>
                  <a:lnTo>
                    <a:pt x="0" y="169417"/>
                  </a:lnTo>
                  <a:lnTo>
                    <a:pt x="0" y="847089"/>
                  </a:lnTo>
                  <a:lnTo>
                    <a:pt x="6052" y="892139"/>
                  </a:lnTo>
                  <a:lnTo>
                    <a:pt x="23131" y="932612"/>
                  </a:lnTo>
                  <a:lnTo>
                    <a:pt x="49623" y="966898"/>
                  </a:lnTo>
                  <a:lnTo>
                    <a:pt x="83912" y="993384"/>
                  </a:lnTo>
                  <a:lnTo>
                    <a:pt x="124382" y="1010458"/>
                  </a:lnTo>
                  <a:lnTo>
                    <a:pt x="169418" y="1016507"/>
                  </a:lnTo>
                  <a:lnTo>
                    <a:pt x="2649982" y="1016507"/>
                  </a:lnTo>
                  <a:lnTo>
                    <a:pt x="2695031" y="1010458"/>
                  </a:lnTo>
                  <a:lnTo>
                    <a:pt x="2735504" y="993384"/>
                  </a:lnTo>
                  <a:lnTo>
                    <a:pt x="2769790" y="966898"/>
                  </a:lnTo>
                  <a:lnTo>
                    <a:pt x="2796276" y="932612"/>
                  </a:lnTo>
                  <a:lnTo>
                    <a:pt x="2813350" y="892139"/>
                  </a:lnTo>
                  <a:lnTo>
                    <a:pt x="2819400" y="847089"/>
                  </a:lnTo>
                  <a:lnTo>
                    <a:pt x="2819400" y="169417"/>
                  </a:lnTo>
                  <a:lnTo>
                    <a:pt x="2813350" y="124368"/>
                  </a:lnTo>
                  <a:lnTo>
                    <a:pt x="2796276" y="83895"/>
                  </a:lnTo>
                  <a:lnTo>
                    <a:pt x="2769790" y="49609"/>
                  </a:lnTo>
                  <a:lnTo>
                    <a:pt x="2735504" y="23123"/>
                  </a:lnTo>
                  <a:lnTo>
                    <a:pt x="2695031" y="6049"/>
                  </a:lnTo>
                  <a:lnTo>
                    <a:pt x="2649982" y="0"/>
                  </a:lnTo>
                  <a:close/>
                </a:path>
              </a:pathLst>
            </a:custGeom>
            <a:solidFill>
              <a:srgbClr val="0095E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pic>
          <p:nvPicPr>
            <p:cNvPr id="70" name="object 7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2479" y="1321307"/>
              <a:ext cx="2377440" cy="58673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23900" y="1252727"/>
              <a:ext cx="2362200" cy="571500"/>
            </a:xfrm>
            <a:custGeom>
              <a:avLst/>
              <a:gdLst/>
              <a:ahLst/>
              <a:cxnLst/>
              <a:rect l="l" t="t" r="r" b="b"/>
              <a:pathLst>
                <a:path w="2362200" h="571500">
                  <a:moveTo>
                    <a:pt x="23622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2362200" y="571500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723900" y="1252727"/>
              <a:ext cx="2362200" cy="571500"/>
            </a:xfrm>
            <a:custGeom>
              <a:avLst/>
              <a:gdLst/>
              <a:ahLst/>
              <a:cxnLst/>
              <a:rect l="l" t="t" r="r" b="b"/>
              <a:pathLst>
                <a:path w="2362200" h="571500">
                  <a:moveTo>
                    <a:pt x="0" y="571500"/>
                  </a:moveTo>
                  <a:lnTo>
                    <a:pt x="2362200" y="571500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798575" y="1316735"/>
              <a:ext cx="2068195" cy="307975"/>
            </a:xfrm>
            <a:custGeom>
              <a:avLst/>
              <a:gdLst/>
              <a:ahLst/>
              <a:cxnLst/>
              <a:rect l="l" t="t" r="r" b="b"/>
              <a:pathLst>
                <a:path w="2068195" h="307975">
                  <a:moveTo>
                    <a:pt x="0" y="307848"/>
                  </a:moveTo>
                  <a:lnTo>
                    <a:pt x="2068068" y="307848"/>
                  </a:lnTo>
                  <a:lnTo>
                    <a:pt x="2068068" y="0"/>
                  </a:lnTo>
                  <a:lnTo>
                    <a:pt x="0" y="0"/>
                  </a:lnTo>
                  <a:lnTo>
                    <a:pt x="0" y="307848"/>
                  </a:lnTo>
                  <a:close/>
                </a:path>
              </a:pathLst>
            </a:custGeom>
            <a:ln w="9144">
              <a:solidFill>
                <a:srgbClr val="66FF33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002732" y="4720134"/>
            <a:ext cx="3808476" cy="803148"/>
            <a:chOff x="4494276" y="3933444"/>
            <a:chExt cx="3173730" cy="669290"/>
          </a:xfrm>
        </p:grpSpPr>
        <p:sp>
          <p:nvSpPr>
            <p:cNvPr id="75" name="object 75"/>
            <p:cNvSpPr/>
            <p:nvPr/>
          </p:nvSpPr>
          <p:spPr>
            <a:xfrm>
              <a:off x="4506468" y="3939540"/>
              <a:ext cx="896619" cy="116205"/>
            </a:xfrm>
            <a:custGeom>
              <a:avLst/>
              <a:gdLst/>
              <a:ahLst/>
              <a:cxnLst/>
              <a:rect l="l" t="t" r="r" b="b"/>
              <a:pathLst>
                <a:path w="896620" h="116204">
                  <a:moveTo>
                    <a:pt x="896112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896112" y="115824"/>
                  </a:lnTo>
                  <a:lnTo>
                    <a:pt x="896112" y="0"/>
                  </a:lnTo>
                  <a:close/>
                </a:path>
              </a:pathLst>
            </a:custGeom>
            <a:solidFill>
              <a:srgbClr val="002896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4506468" y="3939540"/>
              <a:ext cx="896619" cy="116205"/>
            </a:xfrm>
            <a:custGeom>
              <a:avLst/>
              <a:gdLst/>
              <a:ahLst/>
              <a:cxnLst/>
              <a:rect l="l" t="t" r="r" b="b"/>
              <a:pathLst>
                <a:path w="896620" h="116204">
                  <a:moveTo>
                    <a:pt x="0" y="115824"/>
                  </a:moveTo>
                  <a:lnTo>
                    <a:pt x="896112" y="115824"/>
                  </a:lnTo>
                  <a:lnTo>
                    <a:pt x="896112" y="0"/>
                  </a:lnTo>
                  <a:lnTo>
                    <a:pt x="0" y="0"/>
                  </a:lnTo>
                  <a:lnTo>
                    <a:pt x="0" y="115824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4506468" y="4209288"/>
              <a:ext cx="896619" cy="117475"/>
            </a:xfrm>
            <a:custGeom>
              <a:avLst/>
              <a:gdLst/>
              <a:ahLst/>
              <a:cxnLst/>
              <a:rect l="l" t="t" r="r" b="b"/>
              <a:pathLst>
                <a:path w="896620" h="117475">
                  <a:moveTo>
                    <a:pt x="896112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896112" y="117348"/>
                  </a:lnTo>
                  <a:lnTo>
                    <a:pt x="896112" y="0"/>
                  </a:lnTo>
                  <a:close/>
                </a:path>
              </a:pathLst>
            </a:custGeom>
            <a:solidFill>
              <a:srgbClr val="002896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4506468" y="4209288"/>
              <a:ext cx="896619" cy="117475"/>
            </a:xfrm>
            <a:custGeom>
              <a:avLst/>
              <a:gdLst/>
              <a:ahLst/>
              <a:cxnLst/>
              <a:rect l="l" t="t" r="r" b="b"/>
              <a:pathLst>
                <a:path w="896620" h="117475">
                  <a:moveTo>
                    <a:pt x="0" y="117348"/>
                  </a:moveTo>
                  <a:lnTo>
                    <a:pt x="896112" y="117348"/>
                  </a:lnTo>
                  <a:lnTo>
                    <a:pt x="896112" y="0"/>
                  </a:lnTo>
                  <a:lnTo>
                    <a:pt x="0" y="0"/>
                  </a:lnTo>
                  <a:lnTo>
                    <a:pt x="0" y="117348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4506468" y="4479036"/>
              <a:ext cx="896619" cy="117475"/>
            </a:xfrm>
            <a:custGeom>
              <a:avLst/>
              <a:gdLst/>
              <a:ahLst/>
              <a:cxnLst/>
              <a:rect l="l" t="t" r="r" b="b"/>
              <a:pathLst>
                <a:path w="896620" h="117475">
                  <a:moveTo>
                    <a:pt x="896112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896112" y="117347"/>
                  </a:lnTo>
                  <a:lnTo>
                    <a:pt x="896112" y="0"/>
                  </a:lnTo>
                  <a:close/>
                </a:path>
              </a:pathLst>
            </a:custGeom>
            <a:solidFill>
              <a:srgbClr val="002896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4506468" y="4479036"/>
              <a:ext cx="896619" cy="117475"/>
            </a:xfrm>
            <a:custGeom>
              <a:avLst/>
              <a:gdLst/>
              <a:ahLst/>
              <a:cxnLst/>
              <a:rect l="l" t="t" r="r" b="b"/>
              <a:pathLst>
                <a:path w="896620" h="117475">
                  <a:moveTo>
                    <a:pt x="0" y="117347"/>
                  </a:moveTo>
                  <a:lnTo>
                    <a:pt x="896112" y="117347"/>
                  </a:lnTo>
                  <a:lnTo>
                    <a:pt x="896112" y="0"/>
                  </a:lnTo>
                  <a:lnTo>
                    <a:pt x="0" y="0"/>
                  </a:lnTo>
                  <a:lnTo>
                    <a:pt x="0" y="117347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4500372" y="4002024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39">
                  <a:moveTo>
                    <a:pt x="0" y="0"/>
                  </a:moveTo>
                  <a:lnTo>
                    <a:pt x="0" y="548639"/>
                  </a:lnTo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5382006" y="4007358"/>
              <a:ext cx="2286000" cy="532130"/>
            </a:xfrm>
            <a:custGeom>
              <a:avLst/>
              <a:gdLst/>
              <a:ahLst/>
              <a:cxnLst/>
              <a:rect l="l" t="t" r="r" b="b"/>
              <a:pathLst>
                <a:path w="2286000" h="532129">
                  <a:moveTo>
                    <a:pt x="0" y="0"/>
                  </a:moveTo>
                  <a:lnTo>
                    <a:pt x="2286000" y="0"/>
                  </a:lnTo>
                </a:path>
                <a:path w="2286000" h="532129">
                  <a:moveTo>
                    <a:pt x="0" y="262128"/>
                  </a:moveTo>
                  <a:lnTo>
                    <a:pt x="2286000" y="262128"/>
                  </a:lnTo>
                </a:path>
                <a:path w="2286000" h="532129">
                  <a:moveTo>
                    <a:pt x="0" y="531876"/>
                  </a:moveTo>
                  <a:lnTo>
                    <a:pt x="2286000" y="53187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1663476" y="1612088"/>
            <a:ext cx="1845564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32</a:t>
            </a:r>
            <a:r>
              <a:rPr sz="1680" b="1" spc="-43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Reverse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 power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1653541" y="1876044"/>
            <a:ext cx="2942844" cy="719328"/>
            <a:chOff x="869950" y="1563369"/>
            <a:chExt cx="2452370" cy="599440"/>
          </a:xfrm>
        </p:grpSpPr>
        <p:pic>
          <p:nvPicPr>
            <p:cNvPr id="85" name="object 8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4880" y="1638299"/>
              <a:ext cx="2377440" cy="52425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876300" y="1569719"/>
              <a:ext cx="2362200" cy="509270"/>
            </a:xfrm>
            <a:custGeom>
              <a:avLst/>
              <a:gdLst/>
              <a:ahLst/>
              <a:cxnLst/>
              <a:rect l="l" t="t" r="r" b="b"/>
              <a:pathLst>
                <a:path w="2362200" h="509269">
                  <a:moveTo>
                    <a:pt x="2362200" y="0"/>
                  </a:moveTo>
                  <a:lnTo>
                    <a:pt x="0" y="0"/>
                  </a:lnTo>
                  <a:lnTo>
                    <a:pt x="0" y="509015"/>
                  </a:lnTo>
                  <a:lnTo>
                    <a:pt x="2362200" y="509015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87" name="object 87"/>
            <p:cNvSpPr/>
            <p:nvPr/>
          </p:nvSpPr>
          <p:spPr>
            <a:xfrm>
              <a:off x="876300" y="1569719"/>
              <a:ext cx="2362200" cy="509270"/>
            </a:xfrm>
            <a:custGeom>
              <a:avLst/>
              <a:gdLst/>
              <a:ahLst/>
              <a:cxnLst/>
              <a:rect l="l" t="t" r="r" b="b"/>
              <a:pathLst>
                <a:path w="2362200" h="509269">
                  <a:moveTo>
                    <a:pt x="0" y="509015"/>
                  </a:moveTo>
                  <a:lnTo>
                    <a:pt x="2362200" y="509015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50901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47454" y="2024176"/>
            <a:ext cx="1784604" cy="274692"/>
          </a:xfrm>
          <a:prstGeom prst="rect">
            <a:avLst/>
          </a:prstGeom>
        </p:spPr>
        <p:txBody>
          <a:bodyPr vert="horz" wrap="square" lIns="0" tIns="16003" rIns="0" bIns="0" rtlCol="0">
            <a:spAutoFit/>
          </a:bodyPr>
          <a:lstStyle/>
          <a:p>
            <a:pPr marL="15240">
              <a:spcBef>
                <a:spcPts val="1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81O/U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Frequency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112522" y="2951684"/>
            <a:ext cx="3964685" cy="2463546"/>
            <a:chOff x="419100" y="2459735"/>
            <a:chExt cx="3303904" cy="2052955"/>
          </a:xfrm>
        </p:grpSpPr>
        <p:sp>
          <p:nvSpPr>
            <p:cNvPr id="90" name="object 90"/>
            <p:cNvSpPr/>
            <p:nvPr/>
          </p:nvSpPr>
          <p:spPr>
            <a:xfrm>
              <a:off x="419100" y="2459735"/>
              <a:ext cx="3303904" cy="2052955"/>
            </a:xfrm>
            <a:custGeom>
              <a:avLst/>
              <a:gdLst/>
              <a:ahLst/>
              <a:cxnLst/>
              <a:rect l="l" t="t" r="r" b="b"/>
              <a:pathLst>
                <a:path w="3303904" h="2052954">
                  <a:moveTo>
                    <a:pt x="2401062" y="0"/>
                  </a:moveTo>
                  <a:lnTo>
                    <a:pt x="342138" y="0"/>
                  </a:lnTo>
                  <a:lnTo>
                    <a:pt x="295713" y="3122"/>
                  </a:lnTo>
                  <a:lnTo>
                    <a:pt x="251186" y="12220"/>
                  </a:lnTo>
                  <a:lnTo>
                    <a:pt x="208965" y="26884"/>
                  </a:lnTo>
                  <a:lnTo>
                    <a:pt x="169457" y="46707"/>
                  </a:lnTo>
                  <a:lnTo>
                    <a:pt x="133070" y="71283"/>
                  </a:lnTo>
                  <a:lnTo>
                    <a:pt x="100212" y="100203"/>
                  </a:lnTo>
                  <a:lnTo>
                    <a:pt x="71290" y="133059"/>
                  </a:lnTo>
                  <a:lnTo>
                    <a:pt x="46713" y="169446"/>
                  </a:lnTo>
                  <a:lnTo>
                    <a:pt x="26887" y="208954"/>
                  </a:lnTo>
                  <a:lnTo>
                    <a:pt x="12221" y="251177"/>
                  </a:lnTo>
                  <a:lnTo>
                    <a:pt x="3123" y="295708"/>
                  </a:lnTo>
                  <a:lnTo>
                    <a:pt x="0" y="342138"/>
                  </a:lnTo>
                  <a:lnTo>
                    <a:pt x="0" y="1710689"/>
                  </a:lnTo>
                  <a:lnTo>
                    <a:pt x="3123" y="1757119"/>
                  </a:lnTo>
                  <a:lnTo>
                    <a:pt x="12221" y="1801650"/>
                  </a:lnTo>
                  <a:lnTo>
                    <a:pt x="26887" y="1843873"/>
                  </a:lnTo>
                  <a:lnTo>
                    <a:pt x="46713" y="1883381"/>
                  </a:lnTo>
                  <a:lnTo>
                    <a:pt x="71290" y="1919768"/>
                  </a:lnTo>
                  <a:lnTo>
                    <a:pt x="100212" y="1952625"/>
                  </a:lnTo>
                  <a:lnTo>
                    <a:pt x="133070" y="1981544"/>
                  </a:lnTo>
                  <a:lnTo>
                    <a:pt x="169457" y="2006120"/>
                  </a:lnTo>
                  <a:lnTo>
                    <a:pt x="208965" y="2025943"/>
                  </a:lnTo>
                  <a:lnTo>
                    <a:pt x="251186" y="2040607"/>
                  </a:lnTo>
                  <a:lnTo>
                    <a:pt x="295713" y="2049705"/>
                  </a:lnTo>
                  <a:lnTo>
                    <a:pt x="342138" y="2052827"/>
                  </a:lnTo>
                  <a:lnTo>
                    <a:pt x="2401062" y="2052827"/>
                  </a:lnTo>
                  <a:lnTo>
                    <a:pt x="2447491" y="2049705"/>
                  </a:lnTo>
                  <a:lnTo>
                    <a:pt x="2492022" y="2040607"/>
                  </a:lnTo>
                  <a:lnTo>
                    <a:pt x="2534245" y="2025943"/>
                  </a:lnTo>
                  <a:lnTo>
                    <a:pt x="2573753" y="2006120"/>
                  </a:lnTo>
                  <a:lnTo>
                    <a:pt x="2610140" y="1981544"/>
                  </a:lnTo>
                  <a:lnTo>
                    <a:pt x="2642996" y="1952625"/>
                  </a:lnTo>
                  <a:lnTo>
                    <a:pt x="2671916" y="1919768"/>
                  </a:lnTo>
                  <a:lnTo>
                    <a:pt x="2696492" y="1883381"/>
                  </a:lnTo>
                  <a:lnTo>
                    <a:pt x="2716315" y="1843873"/>
                  </a:lnTo>
                  <a:lnTo>
                    <a:pt x="2730979" y="1801650"/>
                  </a:lnTo>
                  <a:lnTo>
                    <a:pt x="2740077" y="1757119"/>
                  </a:lnTo>
                  <a:lnTo>
                    <a:pt x="2743200" y="1710689"/>
                  </a:lnTo>
                  <a:lnTo>
                    <a:pt x="3185453" y="1710689"/>
                  </a:lnTo>
                  <a:lnTo>
                    <a:pt x="2743200" y="1197483"/>
                  </a:lnTo>
                  <a:lnTo>
                    <a:pt x="2743200" y="342138"/>
                  </a:lnTo>
                  <a:lnTo>
                    <a:pt x="2740077" y="295708"/>
                  </a:lnTo>
                  <a:lnTo>
                    <a:pt x="2730979" y="251177"/>
                  </a:lnTo>
                  <a:lnTo>
                    <a:pt x="2716315" y="208954"/>
                  </a:lnTo>
                  <a:lnTo>
                    <a:pt x="2696492" y="169446"/>
                  </a:lnTo>
                  <a:lnTo>
                    <a:pt x="2671916" y="133059"/>
                  </a:lnTo>
                  <a:lnTo>
                    <a:pt x="2642997" y="100203"/>
                  </a:lnTo>
                  <a:lnTo>
                    <a:pt x="2610140" y="71283"/>
                  </a:lnTo>
                  <a:lnTo>
                    <a:pt x="2573753" y="46707"/>
                  </a:lnTo>
                  <a:lnTo>
                    <a:pt x="2534245" y="26884"/>
                  </a:lnTo>
                  <a:lnTo>
                    <a:pt x="2492022" y="12220"/>
                  </a:lnTo>
                  <a:lnTo>
                    <a:pt x="2447491" y="3122"/>
                  </a:lnTo>
                  <a:lnTo>
                    <a:pt x="2401062" y="0"/>
                  </a:lnTo>
                  <a:close/>
                </a:path>
                <a:path w="3303904" h="2052954">
                  <a:moveTo>
                    <a:pt x="3185453" y="1710689"/>
                  </a:moveTo>
                  <a:lnTo>
                    <a:pt x="2743200" y="1710689"/>
                  </a:lnTo>
                  <a:lnTo>
                    <a:pt x="3303651" y="1847850"/>
                  </a:lnTo>
                  <a:lnTo>
                    <a:pt x="3185453" y="1710689"/>
                  </a:lnTo>
                  <a:close/>
                </a:path>
              </a:pathLst>
            </a:custGeom>
            <a:solidFill>
              <a:srgbClr val="0095EA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3879" y="2718815"/>
              <a:ext cx="2225040" cy="522731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95300" y="2650235"/>
              <a:ext cx="2209800" cy="508000"/>
            </a:xfrm>
            <a:custGeom>
              <a:avLst/>
              <a:gdLst/>
              <a:ahLst/>
              <a:cxnLst/>
              <a:rect l="l" t="t" r="r" b="b"/>
              <a:pathLst>
                <a:path w="2209800" h="508000">
                  <a:moveTo>
                    <a:pt x="2209800" y="0"/>
                  </a:moveTo>
                  <a:lnTo>
                    <a:pt x="0" y="0"/>
                  </a:lnTo>
                  <a:lnTo>
                    <a:pt x="0" y="507492"/>
                  </a:lnTo>
                  <a:lnTo>
                    <a:pt x="2209800" y="507492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93" name="object 93"/>
            <p:cNvSpPr/>
            <p:nvPr/>
          </p:nvSpPr>
          <p:spPr>
            <a:xfrm>
              <a:off x="495300" y="2650235"/>
              <a:ext cx="2209800" cy="508000"/>
            </a:xfrm>
            <a:custGeom>
              <a:avLst/>
              <a:gdLst/>
              <a:ahLst/>
              <a:cxnLst/>
              <a:rect l="l" t="t" r="r" b="b"/>
              <a:pathLst>
                <a:path w="2209800" h="508000">
                  <a:moveTo>
                    <a:pt x="0" y="507492"/>
                  </a:moveTo>
                  <a:lnTo>
                    <a:pt x="2209800" y="507492"/>
                  </a:lnTo>
                  <a:lnTo>
                    <a:pt x="2209800" y="0"/>
                  </a:lnTo>
                  <a:lnTo>
                    <a:pt x="0" y="0"/>
                  </a:lnTo>
                  <a:lnTo>
                    <a:pt x="0" y="50749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1203960" y="3180283"/>
            <a:ext cx="2651760" cy="343427"/>
          </a:xfrm>
          <a:prstGeom prst="rect">
            <a:avLst/>
          </a:prstGeom>
          <a:solidFill>
            <a:srgbClr val="66FF33"/>
          </a:solidFill>
          <a:ln w="12191">
            <a:solidFill>
              <a:srgbClr val="000000"/>
            </a:solidFill>
          </a:ln>
        </p:spPr>
        <p:txBody>
          <a:bodyPr vert="horz" wrap="square" lIns="0" tIns="124206" rIns="0" bIns="0" rtlCol="0">
            <a:spAutoFit/>
          </a:bodyPr>
          <a:lstStyle/>
          <a:p>
            <a:pPr marL="194945">
              <a:lnSpc>
                <a:spcPts val="1710"/>
              </a:lnSpc>
              <a:spcBef>
                <a:spcPts val="980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46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Unbalance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287780" y="3514648"/>
            <a:ext cx="2833116" cy="717804"/>
            <a:chOff x="565150" y="2928873"/>
            <a:chExt cx="2360930" cy="598170"/>
          </a:xfrm>
        </p:grpSpPr>
        <p:pic>
          <p:nvPicPr>
            <p:cNvPr id="96" name="object 9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0080" y="3003803"/>
              <a:ext cx="2286000" cy="52273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571500" y="2935223"/>
              <a:ext cx="2270760" cy="508000"/>
            </a:xfrm>
            <a:custGeom>
              <a:avLst/>
              <a:gdLst/>
              <a:ahLst/>
              <a:cxnLst/>
              <a:rect l="l" t="t" r="r" b="b"/>
              <a:pathLst>
                <a:path w="2270760" h="508000">
                  <a:moveTo>
                    <a:pt x="2270760" y="0"/>
                  </a:moveTo>
                  <a:lnTo>
                    <a:pt x="0" y="0"/>
                  </a:lnTo>
                  <a:lnTo>
                    <a:pt x="0" y="507492"/>
                  </a:lnTo>
                  <a:lnTo>
                    <a:pt x="2270760" y="507492"/>
                  </a:lnTo>
                  <a:lnTo>
                    <a:pt x="227076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98" name="object 98"/>
            <p:cNvSpPr/>
            <p:nvPr/>
          </p:nvSpPr>
          <p:spPr>
            <a:xfrm>
              <a:off x="571500" y="2935223"/>
              <a:ext cx="2270760" cy="508000"/>
            </a:xfrm>
            <a:custGeom>
              <a:avLst/>
              <a:gdLst/>
              <a:ahLst/>
              <a:cxnLst/>
              <a:rect l="l" t="t" r="r" b="b"/>
              <a:pathLst>
                <a:path w="2270760" h="508000">
                  <a:moveTo>
                    <a:pt x="0" y="507492"/>
                  </a:moveTo>
                  <a:lnTo>
                    <a:pt x="2270760" y="507492"/>
                  </a:lnTo>
                  <a:lnTo>
                    <a:pt x="2270760" y="0"/>
                  </a:lnTo>
                  <a:lnTo>
                    <a:pt x="0" y="0"/>
                  </a:lnTo>
                  <a:lnTo>
                    <a:pt x="0" y="50749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1462309" y="3632150"/>
            <a:ext cx="2136647" cy="2739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40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Loss</a:t>
            </a:r>
            <a:r>
              <a:rPr sz="168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of</a:t>
            </a:r>
            <a:r>
              <a:rPr sz="168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excitation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379221" y="3871265"/>
            <a:ext cx="3034284" cy="1010413"/>
            <a:chOff x="641350" y="3226054"/>
            <a:chExt cx="2528570" cy="842010"/>
          </a:xfrm>
        </p:grpSpPr>
        <p:pic>
          <p:nvPicPr>
            <p:cNvPr id="101" name="object 10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280" y="3300984"/>
              <a:ext cx="2377440" cy="522731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47700" y="3232404"/>
              <a:ext cx="2362200" cy="508000"/>
            </a:xfrm>
            <a:custGeom>
              <a:avLst/>
              <a:gdLst/>
              <a:ahLst/>
              <a:cxnLst/>
              <a:rect l="l" t="t" r="r" b="b"/>
              <a:pathLst>
                <a:path w="2362200" h="508000">
                  <a:moveTo>
                    <a:pt x="2362200" y="0"/>
                  </a:moveTo>
                  <a:lnTo>
                    <a:pt x="0" y="0"/>
                  </a:lnTo>
                  <a:lnTo>
                    <a:pt x="0" y="507492"/>
                  </a:lnTo>
                  <a:lnTo>
                    <a:pt x="2362200" y="507492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47700" y="3232404"/>
              <a:ext cx="2362200" cy="508000"/>
            </a:xfrm>
            <a:custGeom>
              <a:avLst/>
              <a:gdLst/>
              <a:ahLst/>
              <a:cxnLst/>
              <a:rect l="l" t="t" r="r" b="b"/>
              <a:pathLst>
                <a:path w="2362200" h="508000">
                  <a:moveTo>
                    <a:pt x="0" y="507492"/>
                  </a:moveTo>
                  <a:lnTo>
                    <a:pt x="2362200" y="507492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50749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pic>
          <p:nvPicPr>
            <p:cNvPr id="104" name="object 10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2479" y="3607308"/>
              <a:ext cx="2377440" cy="460248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723900" y="3538728"/>
              <a:ext cx="2362200" cy="445134"/>
            </a:xfrm>
            <a:custGeom>
              <a:avLst/>
              <a:gdLst/>
              <a:ahLst/>
              <a:cxnLst/>
              <a:rect l="l" t="t" r="r" b="b"/>
              <a:pathLst>
                <a:path w="2362200" h="445135">
                  <a:moveTo>
                    <a:pt x="2362200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2362200" y="445008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23900" y="3538728"/>
              <a:ext cx="2362200" cy="445134"/>
            </a:xfrm>
            <a:custGeom>
              <a:avLst/>
              <a:gdLst/>
              <a:ahLst/>
              <a:cxnLst/>
              <a:rect l="l" t="t" r="r" b="b"/>
              <a:pathLst>
                <a:path w="2362200" h="445135">
                  <a:moveTo>
                    <a:pt x="0" y="445008"/>
                  </a:moveTo>
                  <a:lnTo>
                    <a:pt x="2362200" y="445008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44500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1572769" y="3916803"/>
            <a:ext cx="2180083" cy="738151"/>
          </a:xfrm>
          <a:prstGeom prst="rect">
            <a:avLst/>
          </a:prstGeom>
        </p:spPr>
        <p:txBody>
          <a:bodyPr vert="horz" wrap="square" lIns="0" tIns="117348" rIns="0" bIns="0" rtlCol="0">
            <a:spAutoFit/>
          </a:bodyPr>
          <a:lstStyle/>
          <a:p>
            <a:pPr marL="15240">
              <a:spcBef>
                <a:spcPts val="925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78</a:t>
            </a:r>
            <a:r>
              <a:rPr sz="168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Pole</a:t>
            </a:r>
            <a:r>
              <a:rPr sz="1680" b="1" spc="-18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slipping</a:t>
            </a:r>
            <a:endParaRPr sz="1680" dirty="0">
              <a:latin typeface="Arial" panose="020B0604020202020204"/>
              <a:cs typeface="Arial" panose="020B0604020202020204"/>
            </a:endParaRPr>
          </a:p>
          <a:p>
            <a:pPr marL="106680">
              <a:spcBef>
                <a:spcPts val="810"/>
              </a:spcBef>
            </a:pPr>
            <a:r>
              <a:rPr sz="1680" b="1" dirty="0">
                <a:latin typeface="Arial" panose="020B0604020202020204"/>
                <a:cs typeface="Arial" panose="020B0604020202020204"/>
              </a:rPr>
              <a:t>64R</a:t>
            </a:r>
            <a:r>
              <a:rPr sz="1680" b="1" spc="-18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Earth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fault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rotor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1562406" y="4593947"/>
            <a:ext cx="2942844" cy="642366"/>
            <a:chOff x="794004" y="3828288"/>
            <a:chExt cx="2452370" cy="535305"/>
          </a:xfrm>
        </p:grpSpPr>
        <p:pic>
          <p:nvPicPr>
            <p:cNvPr id="109" name="object 10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8680" y="3902964"/>
              <a:ext cx="2377440" cy="460248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00100" y="3834384"/>
              <a:ext cx="2362200" cy="445134"/>
            </a:xfrm>
            <a:custGeom>
              <a:avLst/>
              <a:gdLst/>
              <a:ahLst/>
              <a:cxnLst/>
              <a:rect l="l" t="t" r="r" b="b"/>
              <a:pathLst>
                <a:path w="2362200" h="445135">
                  <a:moveTo>
                    <a:pt x="2362200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2362200" y="445008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00100" y="3834384"/>
              <a:ext cx="2362200" cy="445134"/>
            </a:xfrm>
            <a:custGeom>
              <a:avLst/>
              <a:gdLst/>
              <a:ahLst/>
              <a:cxnLst/>
              <a:rect l="l" t="t" r="r" b="b"/>
              <a:pathLst>
                <a:path w="2362200" h="445135">
                  <a:moveTo>
                    <a:pt x="0" y="445008"/>
                  </a:moveTo>
                  <a:lnTo>
                    <a:pt x="2362200" y="445008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44500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 dirty="0"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1569720" y="4780483"/>
            <a:ext cx="2834640" cy="230832"/>
          </a:xfrm>
          <a:prstGeom prst="rect">
            <a:avLst/>
          </a:prstGeom>
          <a:solidFill>
            <a:srgbClr val="66FF33"/>
          </a:solidFill>
          <a:ln w="1219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ts val="1770"/>
              </a:lnSpc>
            </a:pPr>
            <a:r>
              <a:rPr sz="1680" b="1" dirty="0">
                <a:latin typeface="Arial" panose="020B0604020202020204"/>
                <a:cs typeface="Arial" panose="020B0604020202020204"/>
              </a:rPr>
              <a:t>49R</a:t>
            </a:r>
            <a:r>
              <a:rPr sz="1680" b="1" spc="-36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dirty="0">
                <a:latin typeface="Arial" panose="020B0604020202020204"/>
                <a:cs typeface="Arial" panose="020B0604020202020204"/>
              </a:rPr>
              <a:t>Rotor</a:t>
            </a:r>
            <a:r>
              <a:rPr sz="1680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1680" b="1" spc="-13" dirty="0">
                <a:latin typeface="Arial" panose="020B0604020202020204"/>
                <a:cs typeface="Arial" panose="020B0604020202020204"/>
              </a:rPr>
              <a:t>overload</a:t>
            </a:r>
            <a:endParaRPr sz="168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sldNum" sz="quarter" idx="4294967295"/>
          </p:nvPr>
        </p:nvSpPr>
        <p:spPr>
          <a:xfrm>
            <a:off x="16668903" y="11225177"/>
            <a:ext cx="4935322" cy="283154"/>
          </a:xfrm>
          <a:prstGeom prst="rect">
            <a:avLst/>
          </a:prstGeom>
        </p:spPr>
        <p:txBody>
          <a:bodyPr vert="horz" wrap="square" lIns="0" tIns="6096" rIns="0" bIns="0" rtlCol="0">
            <a:spAutoFit/>
          </a:bodyPr>
          <a:lstStyle/>
          <a:p>
            <a:pPr marL="15240">
              <a:spcBef>
                <a:spcPts val="50"/>
              </a:spcBef>
            </a:pPr>
            <a:r>
              <a:rPr dirty="0"/>
              <a:t>|</a:t>
            </a:r>
            <a:r>
              <a:rPr spc="-13" dirty="0"/>
              <a:t> </a:t>
            </a:r>
            <a:r>
              <a:rPr dirty="0"/>
              <a:t>Slide </a:t>
            </a:r>
            <a:r>
              <a:rPr spc="-30" dirty="0"/>
              <a:t>14</a:t>
            </a:r>
            <a:endParaRPr spc="-30" dirty="0"/>
          </a:p>
        </p:txBody>
      </p:sp>
      <p:sp>
        <p:nvSpPr>
          <p:cNvPr id="115" name="Rectángulo 11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3654" y="283290"/>
            <a:ext cx="10162947" cy="1230111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dirty="0">
                <a:latin typeface="Arial MT"/>
                <a:cs typeface="Arial MT"/>
              </a:rPr>
              <a:t>IEEE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Devices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Generator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Protection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1846" y="1761338"/>
            <a:ext cx="9622887" cy="3923660"/>
          </a:xfrm>
          <a:prstGeom prst="rect">
            <a:avLst/>
          </a:prstGeom>
        </p:spPr>
        <p:txBody>
          <a:bodyPr vert="horz" wrap="square" lIns="0" tIns="75079" rIns="0" bIns="0" rtlCol="0">
            <a:spAutoFit/>
          </a:bodyPr>
          <a:lstStyle/>
          <a:p>
            <a:pPr marL="313690" indent="-302260">
              <a:spcBef>
                <a:spcPts val="590"/>
              </a:spcBef>
              <a:buFont typeface="Arial MT"/>
              <a:buChar char="•"/>
              <a:tabLst>
                <a:tab pos="313055" algn="l"/>
                <a:tab pos="313690" algn="l"/>
                <a:tab pos="83629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21</a:t>
            </a:r>
            <a:r>
              <a:rPr sz="2455" spc="-4" dirty="0">
                <a:latin typeface="Arial MT"/>
                <a:cs typeface="Arial MT"/>
              </a:rPr>
              <a:t>:	Phase distance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83629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24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dirty="0">
                <a:latin typeface="Arial MT"/>
                <a:cs typeface="Arial MT"/>
              </a:rPr>
              <a:t>Overexcitation</a:t>
            </a:r>
            <a:r>
              <a:rPr sz="2455" spc="-22" dirty="0">
                <a:latin typeface="Arial MT"/>
                <a:cs typeface="Arial MT"/>
              </a:rPr>
              <a:t> </a:t>
            </a:r>
            <a:r>
              <a:rPr sz="2455" dirty="0">
                <a:latin typeface="Arial MT"/>
                <a:cs typeface="Arial MT"/>
              </a:rPr>
              <a:t>(V/Hz)</a:t>
            </a:r>
            <a:r>
              <a:rPr sz="2455" spc="-18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83566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25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dirty="0">
                <a:latin typeface="Arial MT"/>
                <a:cs typeface="Arial MT"/>
              </a:rPr>
              <a:t>Sync-check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83629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27</a:t>
            </a:r>
            <a:r>
              <a:rPr sz="2455" spc="-4" dirty="0">
                <a:latin typeface="Arial MT"/>
                <a:cs typeface="Arial MT"/>
              </a:rPr>
              <a:t>:	Phase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Undervoltage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marR="6350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119507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27TN</a:t>
            </a:r>
            <a:r>
              <a:rPr sz="2455" spc="-4" dirty="0">
                <a:latin typeface="Arial MT"/>
                <a:cs typeface="Arial MT"/>
              </a:rPr>
              <a:t>:	100% </a:t>
            </a:r>
            <a:r>
              <a:rPr sz="2455" dirty="0">
                <a:latin typeface="Arial MT"/>
                <a:cs typeface="Arial MT"/>
              </a:rPr>
              <a:t>Stator </a:t>
            </a:r>
            <a:r>
              <a:rPr sz="2455" spc="-4" dirty="0">
                <a:latin typeface="Arial MT"/>
                <a:cs typeface="Arial MT"/>
              </a:rPr>
              <a:t>Ground </a:t>
            </a:r>
            <a:r>
              <a:rPr sz="2455" dirty="0">
                <a:latin typeface="Arial MT"/>
                <a:cs typeface="Arial MT"/>
              </a:rPr>
              <a:t>Fault </a:t>
            </a:r>
            <a:r>
              <a:rPr sz="2455" spc="-4" dirty="0">
                <a:latin typeface="Arial MT"/>
                <a:cs typeface="Arial MT"/>
              </a:rPr>
              <a:t>protection </a:t>
            </a:r>
            <a:r>
              <a:rPr sz="2455" spc="-578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using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third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harmonic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neutral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undervoltage 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differential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490"/>
              </a:spcBef>
              <a:buFont typeface="Arial MT"/>
              <a:buChar char="•"/>
              <a:tabLst>
                <a:tab pos="313055" algn="l"/>
                <a:tab pos="313690" algn="l"/>
                <a:tab pos="103124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32R</a:t>
            </a:r>
            <a:r>
              <a:rPr sz="2455" spc="-4" dirty="0">
                <a:latin typeface="Arial MT"/>
                <a:cs typeface="Arial MT"/>
              </a:rPr>
              <a:t>:	Reverse</a:t>
            </a:r>
            <a:r>
              <a:rPr sz="2455" spc="-18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Power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177609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32F, 32LF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dirty="0">
                <a:latin typeface="Arial MT"/>
                <a:cs typeface="Arial MT"/>
              </a:rPr>
              <a:t>Overpower,</a:t>
            </a:r>
            <a:r>
              <a:rPr sz="2455" spc="-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Low</a:t>
            </a:r>
            <a:r>
              <a:rPr sz="2455" spc="-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Forward</a:t>
            </a:r>
            <a:r>
              <a:rPr sz="2455" spc="-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Power</a:t>
            </a:r>
            <a:endParaRPr sz="2455" dirty="0">
              <a:latin typeface="Arial MT"/>
              <a:cs typeface="Arial MT"/>
            </a:endParaRPr>
          </a:p>
          <a:p>
            <a:pPr marL="313690" indent="-302260">
              <a:spcBef>
                <a:spcPts val="505"/>
              </a:spcBef>
              <a:buFont typeface="Arial MT"/>
              <a:buChar char="•"/>
              <a:tabLst>
                <a:tab pos="313055" algn="l"/>
                <a:tab pos="313690" algn="l"/>
                <a:tab pos="83693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40</a:t>
            </a:r>
            <a:r>
              <a:rPr sz="2455" spc="-4" dirty="0">
                <a:latin typeface="Arial MT"/>
                <a:cs typeface="Arial MT"/>
              </a:rPr>
              <a:t>:	Loss-of-Field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882" y="517359"/>
            <a:ext cx="11046681" cy="620713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dirty="0">
                <a:latin typeface="Arial MT"/>
                <a:cs typeface="Arial MT"/>
              </a:rPr>
              <a:t>IEEE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Devices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Generator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Protection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9627" y="1100710"/>
            <a:ext cx="9850528" cy="5059303"/>
          </a:xfrm>
          <a:prstGeom prst="rect">
            <a:avLst/>
          </a:prstGeom>
        </p:spPr>
        <p:txBody>
          <a:bodyPr vert="horz" wrap="square" lIns="0" tIns="64994" rIns="0" bIns="0" rtlCol="0">
            <a:spAutoFit/>
          </a:bodyPr>
          <a:lstStyle/>
          <a:p>
            <a:pPr marL="313690" indent="-302895">
              <a:spcBef>
                <a:spcPts val="510"/>
              </a:spcBef>
              <a:buFont typeface="Arial MT"/>
              <a:buChar char="•"/>
              <a:tabLst>
                <a:tab pos="313055" algn="l"/>
                <a:tab pos="313690" algn="l"/>
                <a:tab pos="74866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25</a:t>
            </a:r>
            <a:r>
              <a:rPr sz="2455" spc="-4" dirty="0">
                <a:latin typeface="Arial MT"/>
                <a:cs typeface="Arial MT"/>
              </a:rPr>
              <a:t>:	Syncheck</a:t>
            </a:r>
            <a:r>
              <a:rPr sz="2455" spc="-27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Relay</a:t>
            </a:r>
            <a:endParaRPr sz="2455" dirty="0">
              <a:latin typeface="Arial MT"/>
              <a:cs typeface="Arial MT"/>
            </a:endParaRPr>
          </a:p>
          <a:p>
            <a:pPr marL="313690" marR="49530" indent="-302895">
              <a:spcBef>
                <a:spcPts val="425"/>
              </a:spcBef>
              <a:buFont typeface="Arial MT"/>
              <a:buChar char="•"/>
              <a:tabLst>
                <a:tab pos="313055" algn="l"/>
                <a:tab pos="313690" algn="l"/>
                <a:tab pos="74866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46</a:t>
            </a:r>
            <a:r>
              <a:rPr sz="2455" spc="-4" dirty="0">
                <a:latin typeface="Arial MT"/>
                <a:cs typeface="Arial MT"/>
              </a:rPr>
              <a:t>:	Sensitive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Negative</a:t>
            </a:r>
            <a:r>
              <a:rPr sz="2455" spc="13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Sequence</a:t>
            </a:r>
            <a:r>
              <a:rPr sz="2455" spc="13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Overcurrent</a:t>
            </a:r>
            <a:r>
              <a:rPr sz="2455" spc="13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 </a:t>
            </a:r>
            <a:r>
              <a:rPr sz="2455" spc="-477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and alarm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74739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50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Instantaneous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Overcurrent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15"/>
              </a:spcBef>
              <a:buFont typeface="Arial MT"/>
              <a:buChar char="•"/>
              <a:tabLst>
                <a:tab pos="313055" algn="l"/>
                <a:tab pos="313690" algn="l"/>
                <a:tab pos="1059815" algn="l"/>
              </a:tabLst>
            </a:pPr>
            <a:r>
              <a:rPr sz="2455" b="1" spc="-9" dirty="0">
                <a:latin typeface="Arial" panose="020B0604020202020204"/>
                <a:cs typeface="Arial" panose="020B0604020202020204"/>
              </a:rPr>
              <a:t>50/27</a:t>
            </a:r>
            <a:r>
              <a:rPr sz="2455" spc="-9" dirty="0">
                <a:latin typeface="Arial MT"/>
                <a:cs typeface="Arial MT"/>
              </a:rPr>
              <a:t>:	Inadvertent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Generator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Energizing</a:t>
            </a:r>
            <a:r>
              <a:rPr sz="2455" spc="13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104711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50BF</a:t>
            </a:r>
            <a:r>
              <a:rPr sz="2455" spc="-4" dirty="0">
                <a:latin typeface="Arial MT"/>
                <a:cs typeface="Arial MT"/>
              </a:rPr>
              <a:t>:	Generator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Breaker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Failure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marR="523875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104711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50DT</a:t>
            </a:r>
            <a:r>
              <a:rPr sz="2455" spc="-4" dirty="0">
                <a:latin typeface="Arial MT"/>
                <a:cs typeface="Arial MT"/>
              </a:rPr>
              <a:t>:	Definite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Time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Overcurrent,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employed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for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split </a:t>
            </a:r>
            <a:r>
              <a:rPr sz="2455" spc="-477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phase differential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91059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50N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Instantaneous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Overcurrent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5"/>
              </a:spcBef>
              <a:buFont typeface="Arial MT"/>
              <a:buChar char="•"/>
              <a:tabLst>
                <a:tab pos="313055" algn="l"/>
                <a:tab pos="313690" algn="l"/>
                <a:tab pos="90995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51N</a:t>
            </a:r>
            <a:r>
              <a:rPr sz="2455" spc="-4" dirty="0">
                <a:latin typeface="Arial MT"/>
                <a:cs typeface="Arial MT"/>
              </a:rPr>
              <a:t>:	Neutral Inverse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Time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Overcurrent</a:t>
            </a:r>
            <a:endParaRPr sz="2455" dirty="0">
              <a:latin typeface="Arial MT"/>
              <a:cs typeface="Arial MT"/>
            </a:endParaRPr>
          </a:p>
          <a:p>
            <a:pPr marL="313690" marR="4445" indent="-302895">
              <a:spcBef>
                <a:spcPts val="415"/>
              </a:spcBef>
              <a:buFont typeface="Arial MT"/>
              <a:buChar char="•"/>
              <a:tabLst>
                <a:tab pos="313055" algn="l"/>
                <a:tab pos="313690" algn="l"/>
                <a:tab pos="89852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51V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Three-phase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Inverse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Time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Overcurrent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with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voltage </a:t>
            </a:r>
            <a:r>
              <a:rPr sz="2455" spc="-477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control/restraint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74866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59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Phase</a:t>
            </a:r>
            <a:r>
              <a:rPr sz="2455" spc="-18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Overvoltage</a:t>
            </a:r>
            <a:endParaRPr sz="2455" dirty="0">
              <a:latin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4557" y="310852"/>
            <a:ext cx="10310236" cy="1230111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dirty="0">
                <a:latin typeface="Arial MT"/>
                <a:cs typeface="Arial MT"/>
              </a:rPr>
              <a:t>IEEE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Devices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Generator</a:t>
            </a:r>
            <a:r>
              <a:rPr spc="-13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Protection</a:t>
            </a:r>
            <a:endParaRPr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1816" y="1514242"/>
            <a:ext cx="9868369" cy="4626757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13055" marR="4445" indent="-313055">
              <a:spcBef>
                <a:spcPts val="85"/>
              </a:spcBef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59D</a:t>
            </a:r>
            <a:r>
              <a:rPr sz="2455" spc="-4" dirty="0">
                <a:latin typeface="Arial MT"/>
                <a:cs typeface="Arial MT"/>
              </a:rPr>
              <a:t>: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100%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Stator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Ground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Fault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using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third </a:t>
            </a:r>
            <a:r>
              <a:rPr sz="2455" spc="-477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harmonic voltage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comparison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5"/>
              </a:spcBef>
              <a:buFont typeface="Arial MT"/>
              <a:buChar char="•"/>
              <a:tabLst>
                <a:tab pos="313055" algn="l"/>
                <a:tab pos="313690" algn="l"/>
                <a:tab pos="90995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59N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Generator</a:t>
            </a:r>
            <a:r>
              <a:rPr sz="2455" spc="-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Ground</a:t>
            </a:r>
            <a:r>
              <a:rPr sz="2455" spc="-4" dirty="0">
                <a:latin typeface="Arial MT"/>
                <a:cs typeface="Arial MT"/>
              </a:rPr>
              <a:t> Fault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102298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60FL</a:t>
            </a:r>
            <a:r>
              <a:rPr sz="2455" spc="-4" dirty="0">
                <a:latin typeface="Arial MT"/>
                <a:cs typeface="Arial MT"/>
              </a:rPr>
              <a:t>:	VT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Fuse-Loss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detection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and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blocking</a:t>
            </a:r>
            <a:endParaRPr sz="2455" dirty="0">
              <a:latin typeface="Arial MT"/>
              <a:cs typeface="Arial MT"/>
            </a:endParaRPr>
          </a:p>
          <a:p>
            <a:pPr marL="313055" marR="226060" indent="-31305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64S</a:t>
            </a:r>
            <a:r>
              <a:rPr sz="2455" spc="-4" dirty="0">
                <a:latin typeface="Arial MT"/>
                <a:cs typeface="Arial MT"/>
              </a:rPr>
              <a:t>: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Stator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Ground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with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Low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Frequency </a:t>
            </a:r>
            <a:r>
              <a:rPr sz="2455" spc="-477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Injection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90995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67N</a:t>
            </a:r>
            <a:r>
              <a:rPr sz="2455" spc="-4" dirty="0">
                <a:latin typeface="Arial MT"/>
                <a:cs typeface="Arial MT"/>
              </a:rPr>
              <a:t>:	Directional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Neutral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Overcurrent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15"/>
              </a:spcBef>
              <a:buFont typeface="Arial MT"/>
              <a:buChar char="•"/>
              <a:tabLst>
                <a:tab pos="313055" algn="l"/>
                <a:tab pos="313690" algn="l"/>
                <a:tab pos="74803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78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Out-of-Step 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74803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81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Four-step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Over/Underfrequency</a:t>
            </a:r>
            <a:r>
              <a:rPr sz="2455" spc="13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5"/>
              </a:spcBef>
              <a:buFont typeface="Arial MT"/>
              <a:buChar char="•"/>
              <a:tabLst>
                <a:tab pos="313055" algn="l"/>
                <a:tab pos="313690" algn="l"/>
                <a:tab pos="910590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81R</a:t>
            </a:r>
            <a:r>
              <a:rPr sz="2455" spc="-4" dirty="0">
                <a:latin typeface="Arial MT"/>
                <a:cs typeface="Arial MT"/>
              </a:rPr>
              <a:t>:	Two-step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Rate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of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Change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of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4" dirty="0">
                <a:latin typeface="Arial MT"/>
                <a:cs typeface="Arial MT"/>
              </a:rPr>
              <a:t>Frequency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74866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87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Generator</a:t>
            </a:r>
            <a:r>
              <a:rPr sz="2455" spc="4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Phase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Differential</a:t>
            </a:r>
            <a:r>
              <a:rPr sz="2455" spc="9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  <a:p>
            <a:pPr marL="313690" indent="-302895">
              <a:spcBef>
                <a:spcPts val="420"/>
              </a:spcBef>
              <a:buFont typeface="Arial MT"/>
              <a:buChar char="•"/>
              <a:tabLst>
                <a:tab pos="313055" algn="l"/>
                <a:tab pos="313690" algn="l"/>
                <a:tab pos="1085215" algn="l"/>
              </a:tabLst>
            </a:pPr>
            <a:r>
              <a:rPr sz="2455" b="1" spc="-4" dirty="0">
                <a:latin typeface="Arial" panose="020B0604020202020204"/>
                <a:cs typeface="Arial" panose="020B0604020202020204"/>
              </a:rPr>
              <a:t>87GD</a:t>
            </a:r>
            <a:r>
              <a:rPr sz="2455" spc="-4" dirty="0">
                <a:latin typeface="Arial MT"/>
                <a:cs typeface="Arial MT"/>
              </a:rPr>
              <a:t>:	</a:t>
            </a:r>
            <a:r>
              <a:rPr sz="2455" spc="-9" dirty="0">
                <a:latin typeface="Arial MT"/>
                <a:cs typeface="Arial MT"/>
              </a:rPr>
              <a:t>Ground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Differential</a:t>
            </a:r>
            <a:r>
              <a:rPr sz="2455" dirty="0">
                <a:latin typeface="Arial MT"/>
                <a:cs typeface="Arial MT"/>
              </a:rPr>
              <a:t> </a:t>
            </a:r>
            <a:r>
              <a:rPr sz="2455" spc="-9" dirty="0">
                <a:latin typeface="Arial MT"/>
                <a:cs typeface="Arial MT"/>
              </a:rPr>
              <a:t>protection</a:t>
            </a:r>
            <a:endParaRPr sz="2455" dirty="0">
              <a:latin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3653" y="107606"/>
            <a:ext cx="10310236" cy="1568099"/>
          </a:xfrm>
          <a:prstGeom prst="rect">
            <a:avLst/>
          </a:prstGeom>
        </p:spPr>
        <p:txBody>
          <a:bodyPr vert="horz" wrap="square" lIns="0" tIns="10646" rIns="0" bIns="0" rtlCol="0" anchor="ctr">
            <a:spAutoFit/>
          </a:bodyPr>
          <a:lstStyle/>
          <a:p>
            <a:pPr marL="2263775" marR="4445" indent="-2252345">
              <a:lnSpc>
                <a:spcPct val="115000"/>
              </a:lnSpc>
              <a:spcBef>
                <a:spcPts val="85"/>
              </a:spcBef>
              <a:tabLst>
                <a:tab pos="3936365" algn="l"/>
              </a:tabLst>
            </a:pPr>
            <a:r>
              <a:rPr spc="-4" dirty="0">
                <a:latin typeface="Arial MT"/>
                <a:cs typeface="Arial MT"/>
              </a:rPr>
              <a:t>Small</a:t>
            </a:r>
            <a:r>
              <a:rPr spc="4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Machine</a:t>
            </a:r>
            <a:r>
              <a:rPr spc="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Protection</a:t>
            </a:r>
            <a:r>
              <a:rPr spc="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-	</a:t>
            </a:r>
            <a:r>
              <a:rPr spc="-4" dirty="0">
                <a:latin typeface="Arial MT"/>
                <a:cs typeface="Arial MT"/>
              </a:rPr>
              <a:t>IEEE</a:t>
            </a:r>
            <a:r>
              <a:rPr spc="-75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“Buff </a:t>
            </a:r>
            <a:r>
              <a:rPr spc="-67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Book”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615045" y="1402773"/>
            <a:ext cx="7117773" cy="46239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31279" y="6130637"/>
            <a:ext cx="4729443" cy="282235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430">
              <a:spcBef>
                <a:spcPts val="85"/>
              </a:spcBef>
              <a:tabLst>
                <a:tab pos="880745" algn="l"/>
              </a:tabLst>
            </a:pPr>
            <a:r>
              <a:rPr sz="1765" spc="-9" dirty="0">
                <a:latin typeface="Arial MT"/>
                <a:cs typeface="Arial MT"/>
              </a:rPr>
              <a:t>Small</a:t>
            </a:r>
            <a:r>
              <a:rPr sz="1765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–	up to</a:t>
            </a:r>
            <a:r>
              <a:rPr sz="1765" spc="-9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1</a:t>
            </a:r>
            <a:r>
              <a:rPr sz="1765" spc="-9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MW to</a:t>
            </a:r>
            <a:r>
              <a:rPr sz="1765" spc="-9" dirty="0">
                <a:latin typeface="Arial MT"/>
                <a:cs typeface="Arial MT"/>
              </a:rPr>
              <a:t> 600V, </a:t>
            </a:r>
            <a:r>
              <a:rPr sz="1765" spc="-4" dirty="0">
                <a:latin typeface="Arial MT"/>
                <a:cs typeface="Arial MT"/>
              </a:rPr>
              <a:t>500 kVA if</a:t>
            </a:r>
            <a:r>
              <a:rPr sz="1765" spc="-9" dirty="0">
                <a:latin typeface="Arial MT"/>
                <a:cs typeface="Arial MT"/>
              </a:rPr>
              <a:t> &gt;600V</a:t>
            </a:r>
            <a:endParaRPr sz="1765" dirty="0">
              <a:latin typeface="Arial MT"/>
              <a:cs typeface="Arial M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1" cstate="print"/>
          <a:srcRect l="3091" t="3058" r="2122" b="3148"/>
          <a:stretch>
            <a:fillRect/>
          </a:stretch>
        </p:blipFill>
        <p:spPr>
          <a:xfrm>
            <a:off x="3342409" y="1133346"/>
            <a:ext cx="5974773" cy="51531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205" y="222890"/>
            <a:ext cx="10310236" cy="1230111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spc="-4" dirty="0">
                <a:latin typeface="Arial MT"/>
                <a:cs typeface="Arial MT"/>
              </a:rPr>
              <a:t>Small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Machine Protection </a:t>
            </a:r>
            <a:r>
              <a:rPr dirty="0">
                <a:latin typeface="Arial MT"/>
                <a:cs typeface="Arial MT"/>
              </a:rPr>
              <a:t>-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IEEE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“Buff Book”</a:t>
            </a:r>
            <a:endParaRPr spc="-4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4778" y="6286500"/>
            <a:ext cx="2522444" cy="282235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430">
              <a:spcBef>
                <a:spcPts val="85"/>
              </a:spcBef>
            </a:pPr>
            <a:r>
              <a:rPr sz="1765" spc="-9" dirty="0">
                <a:latin typeface="Arial MT"/>
                <a:cs typeface="Arial MT"/>
              </a:rPr>
              <a:t>Medium</a:t>
            </a:r>
            <a:r>
              <a:rPr sz="1765" spc="-13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–</a:t>
            </a:r>
            <a:r>
              <a:rPr sz="1765" spc="-13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up</a:t>
            </a:r>
            <a:r>
              <a:rPr sz="1765" spc="-9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to</a:t>
            </a:r>
            <a:r>
              <a:rPr sz="1765" spc="-9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12.5</a:t>
            </a:r>
            <a:r>
              <a:rPr sz="1765" spc="-9" dirty="0">
                <a:latin typeface="Arial MT"/>
                <a:cs typeface="Arial MT"/>
              </a:rPr>
              <a:t> MW</a:t>
            </a:r>
            <a:endParaRPr sz="1765" dirty="0">
              <a:latin typeface="Arial MT"/>
              <a:cs typeface="Arial M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303318" y="1008529"/>
            <a:ext cx="6234545" cy="56936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54285" y="4820102"/>
            <a:ext cx="2111188" cy="282235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430">
              <a:spcBef>
                <a:spcPts val="85"/>
              </a:spcBef>
            </a:pPr>
            <a:r>
              <a:rPr sz="1765" spc="-9" dirty="0">
                <a:latin typeface="Arial MT"/>
                <a:cs typeface="Arial MT"/>
              </a:rPr>
              <a:t>Large</a:t>
            </a:r>
            <a:r>
              <a:rPr sz="1765" spc="-18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–</a:t>
            </a:r>
            <a:r>
              <a:rPr sz="1765" spc="-9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up</a:t>
            </a:r>
            <a:r>
              <a:rPr sz="1765" spc="-13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to</a:t>
            </a:r>
            <a:r>
              <a:rPr sz="1765" spc="-13" dirty="0">
                <a:latin typeface="Arial MT"/>
                <a:cs typeface="Arial MT"/>
              </a:rPr>
              <a:t> </a:t>
            </a:r>
            <a:r>
              <a:rPr sz="1765" spc="-4" dirty="0">
                <a:latin typeface="Arial MT"/>
                <a:cs typeface="Arial MT"/>
              </a:rPr>
              <a:t>50</a:t>
            </a:r>
            <a:r>
              <a:rPr sz="1765" spc="-18" dirty="0">
                <a:latin typeface="Arial MT"/>
                <a:cs typeface="Arial MT"/>
              </a:rPr>
              <a:t> </a:t>
            </a:r>
            <a:r>
              <a:rPr sz="1765" spc="-9" dirty="0">
                <a:latin typeface="Arial MT"/>
                <a:cs typeface="Arial MT"/>
              </a:rPr>
              <a:t>MW</a:t>
            </a:r>
            <a:endParaRPr sz="1765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31846" y="200299"/>
            <a:ext cx="10555718" cy="1230111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>
              <a:spcBef>
                <a:spcPts val="90"/>
              </a:spcBef>
            </a:pPr>
            <a:r>
              <a:rPr spc="-4" dirty="0">
                <a:latin typeface="Arial MT"/>
                <a:cs typeface="Arial MT"/>
              </a:rPr>
              <a:t>Small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Machine Protection </a:t>
            </a:r>
            <a:r>
              <a:rPr dirty="0">
                <a:latin typeface="Arial MT"/>
                <a:cs typeface="Arial MT"/>
              </a:rPr>
              <a:t>-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IEEE</a:t>
            </a:r>
            <a:r>
              <a:rPr spc="-9" dirty="0">
                <a:latin typeface="Arial MT"/>
                <a:cs typeface="Arial MT"/>
              </a:rPr>
              <a:t> </a:t>
            </a:r>
            <a:r>
              <a:rPr spc="-4" dirty="0">
                <a:latin typeface="Arial MT"/>
                <a:cs typeface="Arial MT"/>
              </a:rPr>
              <a:t>“Buff Book”</a:t>
            </a:r>
            <a:endParaRPr spc="-4" dirty="0">
              <a:latin typeface="Arial MT"/>
              <a:cs typeface="Arial M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79864" y="415636"/>
            <a:ext cx="4767363" cy="6286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5146" y="5611091"/>
            <a:ext cx="2078182" cy="553772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430" marR="4445">
              <a:lnSpc>
                <a:spcPct val="111000"/>
              </a:lnSpc>
              <a:spcBef>
                <a:spcPts val="90"/>
              </a:spcBef>
            </a:pPr>
            <a:r>
              <a:rPr sz="1590" b="1" spc="-4" dirty="0">
                <a:latin typeface="Arial MT"/>
                <a:cs typeface="Arial MT"/>
              </a:rPr>
              <a:t>Unit </a:t>
            </a:r>
            <a:r>
              <a:rPr sz="1590" b="1" spc="-9" dirty="0">
                <a:latin typeface="Arial MT"/>
                <a:cs typeface="Arial MT"/>
              </a:rPr>
              <a:t>Connected, </a:t>
            </a:r>
            <a:r>
              <a:rPr sz="1590" b="1" spc="-4" dirty="0">
                <a:latin typeface="Arial MT"/>
                <a:cs typeface="Arial MT"/>
              </a:rPr>
              <a:t> High</a:t>
            </a:r>
            <a:r>
              <a:rPr sz="1590" b="1" spc="-27" dirty="0">
                <a:latin typeface="Arial MT"/>
                <a:cs typeface="Arial MT"/>
              </a:rPr>
              <a:t> </a:t>
            </a:r>
            <a:r>
              <a:rPr sz="1590" b="1" dirty="0">
                <a:latin typeface="Arial MT"/>
                <a:cs typeface="Arial MT"/>
              </a:rPr>
              <a:t>Z</a:t>
            </a:r>
            <a:r>
              <a:rPr sz="1590" b="1" spc="-22" dirty="0">
                <a:latin typeface="Arial MT"/>
                <a:cs typeface="Arial MT"/>
              </a:rPr>
              <a:t> </a:t>
            </a:r>
            <a:r>
              <a:rPr sz="1590" b="1" spc="-4" dirty="0">
                <a:latin typeface="Arial MT"/>
                <a:cs typeface="Arial MT"/>
              </a:rPr>
              <a:t>Grounded</a:t>
            </a:r>
            <a:endParaRPr sz="1590" b="1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08215" y="1304984"/>
            <a:ext cx="4047275" cy="1318800"/>
          </a:xfrm>
          <a:prstGeom prst="rect">
            <a:avLst/>
          </a:prstGeom>
        </p:spPr>
        <p:txBody>
          <a:bodyPr vert="horz" wrap="square" lIns="0" tIns="10646" rIns="0" bIns="0" rtlCol="0" anchor="ctr">
            <a:spAutoFit/>
          </a:bodyPr>
          <a:lstStyle/>
          <a:p>
            <a:pPr marR="5080">
              <a:lnSpc>
                <a:spcPts val="3385"/>
              </a:lnSpc>
              <a:spcBef>
                <a:spcPts val="85"/>
              </a:spcBef>
            </a:pPr>
            <a:r>
              <a:rPr sz="2825" spc="-9" dirty="0">
                <a:latin typeface="Arial MT"/>
                <a:cs typeface="Arial MT"/>
              </a:rPr>
              <a:t>Large</a:t>
            </a:r>
            <a:r>
              <a:rPr sz="2825" spc="-53" dirty="0">
                <a:latin typeface="Arial MT"/>
                <a:cs typeface="Arial MT"/>
              </a:rPr>
              <a:t> </a:t>
            </a:r>
            <a:r>
              <a:rPr sz="2825" spc="-9" dirty="0">
                <a:latin typeface="Arial MT"/>
                <a:cs typeface="Arial MT"/>
              </a:rPr>
              <a:t>Machine</a:t>
            </a:r>
            <a:r>
              <a:rPr lang="es-ES" sz="2825" spc="-9" dirty="0">
                <a:latin typeface="Arial MT"/>
                <a:cs typeface="Arial MT"/>
              </a:rPr>
              <a:t> </a:t>
            </a:r>
            <a:r>
              <a:rPr sz="2825" spc="-9" dirty="0">
                <a:latin typeface="Arial MT"/>
                <a:cs typeface="Arial MT"/>
              </a:rPr>
              <a:t>Protection  </a:t>
            </a:r>
            <a:r>
              <a:rPr sz="2825" spc="-4" dirty="0">
                <a:latin typeface="Arial MT"/>
                <a:cs typeface="Arial MT"/>
              </a:rPr>
              <a:t>IEEE</a:t>
            </a:r>
            <a:r>
              <a:rPr sz="2825" spc="-57" dirty="0">
                <a:latin typeface="Arial MT"/>
                <a:cs typeface="Arial MT"/>
              </a:rPr>
              <a:t> </a:t>
            </a:r>
            <a:r>
              <a:rPr sz="2825" spc="-4" dirty="0">
                <a:latin typeface="Arial MT"/>
                <a:cs typeface="Arial MT"/>
              </a:rPr>
              <a:t>C37.102</a:t>
            </a:r>
            <a:endParaRPr sz="2825" dirty="0">
              <a:latin typeface="Arial MT"/>
              <a:cs typeface="Arial M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0093" y="571500"/>
            <a:ext cx="8156863" cy="580644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4555" y="644389"/>
            <a:ext cx="7465865" cy="1144446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430" algn="ctr">
              <a:spcBef>
                <a:spcPts val="90"/>
              </a:spcBef>
            </a:pPr>
            <a:r>
              <a:rPr sz="4090" spc="-4" dirty="0">
                <a:solidFill>
                  <a:srgbClr val="00B050"/>
                </a:solidFill>
                <a:latin typeface="Arial MT"/>
                <a:cs typeface="Arial MT"/>
              </a:rPr>
              <a:t>Desarrollo</a:t>
            </a:r>
            <a:r>
              <a:rPr sz="4090" spc="-9" dirty="0">
                <a:solidFill>
                  <a:srgbClr val="00B050"/>
                </a:solidFill>
                <a:latin typeface="Arial MT"/>
                <a:cs typeface="Arial MT"/>
              </a:rPr>
              <a:t> </a:t>
            </a:r>
            <a:r>
              <a:rPr sz="4090" spc="-4" dirty="0">
                <a:solidFill>
                  <a:srgbClr val="00B050"/>
                </a:solidFill>
                <a:latin typeface="Arial MT"/>
                <a:cs typeface="Arial MT"/>
              </a:rPr>
              <a:t>de los</a:t>
            </a:r>
            <a:r>
              <a:rPr sz="4090" spc="-9" dirty="0">
                <a:solidFill>
                  <a:srgbClr val="00B050"/>
                </a:solidFill>
                <a:latin typeface="Arial MT"/>
                <a:cs typeface="Arial MT"/>
              </a:rPr>
              <a:t> </a:t>
            </a:r>
            <a:r>
              <a:rPr sz="4090" spc="-4" dirty="0">
                <a:solidFill>
                  <a:srgbClr val="00B050"/>
                </a:solidFill>
                <a:latin typeface="Arial MT"/>
                <a:cs typeface="Arial MT"/>
              </a:rPr>
              <a:t>reles de</a:t>
            </a:r>
            <a:r>
              <a:rPr sz="4090" spc="-9" dirty="0">
                <a:solidFill>
                  <a:srgbClr val="00B050"/>
                </a:solidFill>
                <a:latin typeface="Arial MT"/>
                <a:cs typeface="Arial MT"/>
              </a:rPr>
              <a:t> proteccion</a:t>
            </a:r>
            <a:endParaRPr sz="4090" dirty="0">
              <a:solidFill>
                <a:srgbClr val="00B050"/>
              </a:solidFill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95334" y="2005206"/>
            <a:ext cx="6224307" cy="4284869"/>
          </a:xfrm>
          <a:prstGeom prst="rect">
            <a:avLst/>
          </a:prstGeom>
        </p:spPr>
        <p:txBody>
          <a:bodyPr vert="horz" wrap="square" lIns="0" tIns="96371" rIns="0" bIns="0" rtlCol="0">
            <a:spAutoFit/>
          </a:bodyPr>
          <a:lstStyle/>
          <a:p>
            <a:pPr marL="302895" indent="-292735">
              <a:spcBef>
                <a:spcPts val="760"/>
              </a:spcBef>
              <a:buChar char="•"/>
              <a:tabLst>
                <a:tab pos="302895" algn="l"/>
                <a:tab pos="303530" algn="l"/>
              </a:tabLst>
            </a:pPr>
            <a:r>
              <a:rPr lang="en-US" sz="4090" b="1" spc="-9" dirty="0">
                <a:latin typeface="Arial MT"/>
                <a:cs typeface="Arial MT"/>
              </a:rPr>
              <a:t>Electromagnético</a:t>
            </a:r>
            <a:endParaRPr lang="en-US" sz="4090" b="1" spc="-9" dirty="0">
              <a:latin typeface="Arial MT"/>
              <a:cs typeface="Arial MT"/>
            </a:endParaRPr>
          </a:p>
          <a:p>
            <a:pPr marL="302895" indent="-292735">
              <a:spcBef>
                <a:spcPts val="760"/>
              </a:spcBef>
              <a:buChar char="•"/>
              <a:tabLst>
                <a:tab pos="302895" algn="l"/>
                <a:tab pos="303530" algn="l"/>
              </a:tabLst>
            </a:pPr>
            <a:r>
              <a:rPr lang="en-US" sz="4090" b="1" spc="-9" dirty="0">
                <a:latin typeface="Arial MT"/>
                <a:cs typeface="Arial MT"/>
              </a:rPr>
              <a:t>De Estado sólido</a:t>
            </a:r>
            <a:endParaRPr lang="en-US" sz="4090" b="1" spc="-9" dirty="0">
              <a:latin typeface="Arial MT"/>
              <a:cs typeface="Arial MT"/>
            </a:endParaRPr>
          </a:p>
          <a:p>
            <a:pPr marL="302895" indent="-292735">
              <a:spcBef>
                <a:spcPts val="760"/>
              </a:spcBef>
              <a:buChar char="•"/>
              <a:tabLst>
                <a:tab pos="302895" algn="l"/>
                <a:tab pos="303530" algn="l"/>
              </a:tabLst>
            </a:pPr>
            <a:r>
              <a:rPr lang="en-US" sz="4090" b="1" spc="-9" dirty="0">
                <a:latin typeface="Arial MT"/>
                <a:cs typeface="Arial MT"/>
              </a:rPr>
              <a:t>Microprocesado</a:t>
            </a:r>
            <a:endParaRPr lang="en-US" sz="4090" b="1" spc="-9" dirty="0">
              <a:latin typeface="Arial MT"/>
              <a:cs typeface="Arial MT"/>
            </a:endParaRPr>
          </a:p>
          <a:p>
            <a:pPr marL="302895" indent="-292735">
              <a:spcBef>
                <a:spcPts val="760"/>
              </a:spcBef>
              <a:buChar char="•"/>
              <a:tabLst>
                <a:tab pos="302895" algn="l"/>
                <a:tab pos="303530" algn="l"/>
              </a:tabLst>
            </a:pPr>
            <a:r>
              <a:rPr lang="en-US" sz="4090" b="1" spc="-9" dirty="0">
                <a:latin typeface="Arial MT"/>
                <a:cs typeface="Arial MT"/>
              </a:rPr>
              <a:t>Computurizado</a:t>
            </a:r>
            <a:endParaRPr lang="en-US" sz="4090" b="1" spc="-9" dirty="0">
              <a:latin typeface="Arial MT"/>
              <a:cs typeface="Arial MT"/>
            </a:endParaRPr>
          </a:p>
          <a:p>
            <a:pPr marL="302895" indent="-292735">
              <a:spcBef>
                <a:spcPts val="760"/>
              </a:spcBef>
              <a:buChar char="•"/>
              <a:tabLst>
                <a:tab pos="302895" algn="l"/>
                <a:tab pos="303530" algn="l"/>
              </a:tabLst>
            </a:pPr>
            <a:r>
              <a:rPr lang="en-US" sz="4090" b="1" spc="-9" dirty="0">
                <a:latin typeface="Arial MT"/>
                <a:cs typeface="Arial MT"/>
              </a:rPr>
              <a:t>No eléctricos (térmicos, de presión, etc.,)</a:t>
            </a:r>
            <a:endParaRPr sz="4090" b="1" dirty="0">
              <a:latin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7682" y="311727"/>
            <a:ext cx="8156864" cy="93518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5136" y="1294176"/>
            <a:ext cx="3759720" cy="5547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72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mayoría de los casos, los nuevos generadores</a:t>
            </a:r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72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protegido con uno de los siguientes:</a:t>
            </a:r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buFont typeface="Arial" panose="020B0604020202020204" pitchFamily="34" charset="0"/>
              <a:buChar char="•"/>
            </a:pPr>
            <a:r>
              <a:rPr lang="es-AR" sz="272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MGPS dobles</a:t>
            </a:r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buFont typeface="Arial" panose="020B0604020202020204" pitchFamily="34" charset="0"/>
              <a:buChar char="•"/>
            </a:pPr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890" indent="-389890">
              <a:buFont typeface="Arial" panose="020B0604020202020204" pitchFamily="34" charset="0"/>
              <a:buChar char="•"/>
            </a:pPr>
            <a:r>
              <a:rPr lang="es-AR" sz="2725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MGPS único, posiblemente respaldado por relés de función única</a:t>
            </a:r>
            <a:endParaRPr lang="es-AR" sz="2725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568" y="1294176"/>
            <a:ext cx="7973434" cy="527263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24934" y="624576"/>
            <a:ext cx="318944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0"/>
              </a:lnSpc>
            </a:pPr>
            <a:r>
              <a:rPr sz="1880" b="1" spc="-8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Generator</a:t>
            </a:r>
            <a:r>
              <a:rPr sz="1880" b="1" spc="588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80" b="1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Fault</a:t>
            </a:r>
            <a:r>
              <a:rPr sz="1880" b="1" spc="354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80" b="1" spc="24" dirty="0">
                <a:solidFill>
                  <a:srgbClr val="030366"/>
                </a:solidFill>
                <a:latin typeface="Arial" panose="020B0604020202020204"/>
                <a:cs typeface="Arial" panose="020B0604020202020204"/>
              </a:rPr>
              <a:t>Protection</a:t>
            </a:r>
            <a:endParaRPr sz="188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43320" y="276415"/>
            <a:ext cx="9306361" cy="1803898"/>
          </a:xfrm>
          <a:custGeom>
            <a:avLst/>
            <a:gdLst/>
            <a:ahLst/>
            <a:cxnLst/>
            <a:rect l="l" t="t" r="r" b="b"/>
            <a:pathLst>
              <a:path w="5932805" h="1149985">
                <a:moveTo>
                  <a:pt x="5932805" y="0"/>
                </a:moveTo>
                <a:lnTo>
                  <a:pt x="0" y="0"/>
                </a:lnTo>
                <a:lnTo>
                  <a:pt x="0" y="1149985"/>
                </a:lnTo>
                <a:lnTo>
                  <a:pt x="5932805" y="1149985"/>
                </a:lnTo>
                <a:lnTo>
                  <a:pt x="59328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25" dirty="0"/>
          </a:p>
        </p:txBody>
      </p:sp>
      <p:sp>
        <p:nvSpPr>
          <p:cNvPr id="5" name="object 5"/>
          <p:cNvSpPr txBox="1"/>
          <p:nvPr/>
        </p:nvSpPr>
        <p:spPr>
          <a:xfrm>
            <a:off x="956174" y="385026"/>
            <a:ext cx="10546773" cy="3463492"/>
          </a:xfrm>
          <a:prstGeom prst="rect">
            <a:avLst/>
          </a:prstGeom>
          <a:ln w="76200">
            <a:solidFill>
              <a:srgbClr val="FFC000"/>
            </a:solidFill>
          </a:ln>
        </p:spPr>
        <p:txBody>
          <a:bodyPr vert="horz" wrap="square" lIns="0" tIns="996" rIns="0" bIns="0" rtlCol="0">
            <a:spAutoFit/>
          </a:bodyPr>
          <a:lstStyle/>
          <a:p>
            <a:pPr marL="3275965" marR="977900" indent="-2290445" algn="ctr">
              <a:lnSpc>
                <a:spcPct val="110000"/>
              </a:lnSpc>
              <a:spcBef>
                <a:spcPts val="10"/>
              </a:spcBef>
            </a:pPr>
            <a:endParaRPr lang="es-ES" sz="4090" b="1" spc="-8" dirty="0">
              <a:solidFill>
                <a:srgbClr val="006F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77900" algn="ctr">
              <a:lnSpc>
                <a:spcPct val="110000"/>
              </a:lnSpc>
              <a:spcBef>
                <a:spcPts val="10"/>
              </a:spcBef>
            </a:pPr>
            <a:r>
              <a:rPr lang="es-ES" sz="4090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PORTECCIÓN </a:t>
            </a:r>
            <a:r>
              <a:rPr lang="es-ES" sz="4090" b="1" spc="-16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lang="es-ES" sz="409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endParaRPr lang="es-ES" sz="409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977900" algn="ctr">
              <a:lnSpc>
                <a:spcPct val="110000"/>
              </a:lnSpc>
              <a:spcBef>
                <a:spcPts val="10"/>
              </a:spcBef>
            </a:pPr>
            <a:r>
              <a:rPr lang="es-ES" sz="4090" b="1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EN	EL  ESTATOR</a:t>
            </a:r>
            <a:r>
              <a:rPr lang="es-ES" sz="4090" b="1" spc="8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s-ES" sz="4090" b="1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lang="es-ES" sz="4090" b="1" spc="-55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s-ES" sz="4090" b="1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FALLAS EN</a:t>
            </a:r>
            <a:r>
              <a:rPr lang="es-ES" sz="4090" b="1" spc="-16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s-ES" sz="4090" b="1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EL</a:t>
            </a:r>
            <a:r>
              <a:rPr lang="es-ES" sz="4090" b="1" spc="-2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s-ES" sz="4090" b="1" spc="-8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ROTOR</a:t>
            </a:r>
            <a:r>
              <a:rPr lang="es-ES" sz="4090" b="1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s-ES" sz="4090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4090" b="1" spc="-902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90" b="1" spc="-8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endParaRPr lang="es-ES" sz="4090" b="1" spc="-8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75965" marR="977900" indent="-2290445" algn="ctr">
              <a:lnSpc>
                <a:spcPct val="110000"/>
              </a:lnSpc>
              <a:spcBef>
                <a:spcPts val="10"/>
              </a:spcBef>
            </a:pPr>
            <a:endParaRPr sz="409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97" y="2247009"/>
            <a:ext cx="5858406" cy="4754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3620" y="343078"/>
            <a:ext cx="9772525" cy="84658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78902" rIns="0" bIns="0" rtlCol="0" anchor="ctr">
            <a:spAutoFit/>
          </a:bodyPr>
          <a:lstStyle/>
          <a:p>
            <a:pPr marL="163195">
              <a:spcBef>
                <a:spcPts val="2195"/>
              </a:spcBef>
            </a:pPr>
            <a:r>
              <a:rPr sz="4080" spc="-8" dirty="0"/>
              <a:t>Protección</a:t>
            </a:r>
            <a:r>
              <a:rPr sz="4080" spc="-16" dirty="0"/>
              <a:t> </a:t>
            </a:r>
            <a:r>
              <a:rPr sz="4080" spc="-8" dirty="0"/>
              <a:t>contra fallas </a:t>
            </a:r>
            <a:r>
              <a:rPr sz="4080" dirty="0"/>
              <a:t>del</a:t>
            </a:r>
            <a:r>
              <a:rPr sz="4080" spc="-8" dirty="0"/>
              <a:t> generador</a:t>
            </a:r>
            <a:endParaRPr sz="4080"/>
          </a:p>
        </p:txBody>
      </p:sp>
      <p:sp>
        <p:nvSpPr>
          <p:cNvPr id="4" name="object 4"/>
          <p:cNvSpPr txBox="1"/>
          <p:nvPr/>
        </p:nvSpPr>
        <p:spPr>
          <a:xfrm>
            <a:off x="1457267" y="1974273"/>
            <a:ext cx="9085231" cy="4564629"/>
          </a:xfrm>
          <a:prstGeom prst="rect">
            <a:avLst/>
          </a:prstGeom>
        </p:spPr>
        <p:txBody>
          <a:bodyPr vert="horz" wrap="square" lIns="0" tIns="19921" rIns="0" bIns="0" rtlCol="0">
            <a:spAutoFit/>
          </a:bodyPr>
          <a:lstStyle/>
          <a:p>
            <a:pPr marL="19685">
              <a:spcBef>
                <a:spcPts val="155"/>
              </a:spcBef>
              <a:tabLst>
                <a:tab pos="736600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Fallas de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fase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del</a:t>
            </a:r>
            <a:r>
              <a:rPr sz="3765" b="1" spc="-4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estator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80"/>
              </a:spcBef>
            </a:pPr>
            <a:endParaRPr sz="3530" dirty="0">
              <a:latin typeface="Arial" panose="020B0604020202020204"/>
              <a:cs typeface="Arial" panose="020B0604020202020204"/>
            </a:endParaRPr>
          </a:p>
          <a:p>
            <a:pPr marL="19685">
              <a:spcBef>
                <a:spcPts val="10"/>
              </a:spcBef>
              <a:tabLst>
                <a:tab pos="736600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Fallas a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tierra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del</a:t>
            </a:r>
            <a:r>
              <a:rPr sz="3765" b="1" spc="-4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estator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85"/>
              </a:spcBef>
            </a:pPr>
            <a:endParaRPr sz="3530" dirty="0">
              <a:latin typeface="Arial" panose="020B0604020202020204"/>
              <a:cs typeface="Arial" panose="020B0604020202020204"/>
            </a:endParaRPr>
          </a:p>
          <a:p>
            <a:pPr marL="19685">
              <a:tabLst>
                <a:tab pos="736600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Fallas de</a:t>
            </a:r>
            <a:r>
              <a:rPr sz="3765" b="1" spc="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tierra</a:t>
            </a:r>
            <a:r>
              <a:rPr sz="3765" b="1" spc="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campo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</a:pPr>
            <a:endParaRPr sz="3845" dirty="0">
              <a:latin typeface="Arial" panose="020B0604020202020204"/>
              <a:cs typeface="Arial" panose="020B0604020202020204"/>
            </a:endParaRPr>
          </a:p>
          <a:p>
            <a:pPr marL="727075" marR="8255" indent="-708025">
              <a:lnSpc>
                <a:spcPts val="4330"/>
              </a:lnSpc>
              <a:tabLst>
                <a:tab pos="727075" algn="l"/>
                <a:tab pos="2700020" algn="l"/>
                <a:tab pos="5285105" algn="l"/>
                <a:tab pos="8505825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765" b="1" spc="-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	ex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ter</a:t>
            </a:r>
            <a:r>
              <a:rPr sz="3765" b="1" spc="-47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	(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rote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cción	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  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respaldo)</a:t>
            </a:r>
            <a:endParaRPr sz="376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3182" y="182880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25"/>
              <a:t>EXSEP 2022</a:t>
            </a:r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9075" y="324499"/>
            <a:ext cx="10344025" cy="3142137"/>
          </a:xfrm>
          <a:prstGeom prst="rect">
            <a:avLst/>
          </a:prstGeom>
          <a:ln w="76200">
            <a:solidFill>
              <a:srgbClr val="FFC000"/>
            </a:solidFill>
          </a:ln>
        </p:spPr>
        <p:txBody>
          <a:bodyPr vert="horz" wrap="square" lIns="0" tIns="317749" rIns="0" bIns="0" rtlCol="0" anchor="ctr">
            <a:spAutoFit/>
          </a:bodyPr>
          <a:lstStyle/>
          <a:p>
            <a:pPr marL="273685" algn="ctr">
              <a:lnSpc>
                <a:spcPts val="5455"/>
              </a:lnSpc>
              <a:spcBef>
                <a:spcPts val="2505"/>
              </a:spcBef>
            </a:pPr>
            <a:br>
              <a:rPr lang="es-ES" sz="5455" spc="-8" dirty="0">
                <a:solidFill>
                  <a:srgbClr val="7030A0"/>
                </a:solidFill>
              </a:rPr>
            </a:br>
            <a:r>
              <a:rPr sz="5455" spc="-8" dirty="0">
                <a:solidFill>
                  <a:srgbClr val="7030A0"/>
                </a:solidFill>
              </a:rPr>
              <a:t>Protección </a:t>
            </a:r>
            <a:r>
              <a:rPr sz="5455" spc="-16" dirty="0">
                <a:solidFill>
                  <a:srgbClr val="7030A0"/>
                </a:solidFill>
              </a:rPr>
              <a:t>de</a:t>
            </a:r>
            <a:r>
              <a:rPr sz="5455" spc="-8" dirty="0">
                <a:solidFill>
                  <a:srgbClr val="7030A0"/>
                </a:solidFill>
              </a:rPr>
              <a:t> </a:t>
            </a:r>
            <a:r>
              <a:rPr lang="es-AR" sz="5455" i="1" u="sng" dirty="0">
                <a:solidFill>
                  <a:srgbClr val="7030A0"/>
                </a:solidFill>
              </a:rPr>
              <a:t>F</a:t>
            </a:r>
            <a:r>
              <a:rPr sz="5455" i="1" u="sng" dirty="0">
                <a:solidFill>
                  <a:srgbClr val="7030A0"/>
                </a:solidFill>
              </a:rPr>
              <a:t>alla</a:t>
            </a:r>
            <a:r>
              <a:rPr lang="en-US" sz="5455" i="1" u="sng" dirty="0">
                <a:solidFill>
                  <a:srgbClr val="7030A0"/>
                </a:solidFill>
              </a:rPr>
              <a:t>s</a:t>
            </a:r>
            <a:r>
              <a:rPr sz="5455" i="1" u="sng" spc="-32" dirty="0">
                <a:solidFill>
                  <a:srgbClr val="7030A0"/>
                </a:solidFill>
              </a:rPr>
              <a:t> </a:t>
            </a:r>
            <a:r>
              <a:rPr sz="5455" i="1" u="sng" dirty="0">
                <a:solidFill>
                  <a:srgbClr val="7030A0"/>
                </a:solidFill>
              </a:rPr>
              <a:t>de </a:t>
            </a:r>
            <a:r>
              <a:rPr lang="es-AR" sz="5455" i="1" u="sng" spc="-8" dirty="0">
                <a:solidFill>
                  <a:srgbClr val="7030A0"/>
                </a:solidFill>
              </a:rPr>
              <a:t>F</a:t>
            </a:r>
            <a:r>
              <a:rPr sz="5455" i="1" u="sng" spc="-8" dirty="0">
                <a:solidFill>
                  <a:srgbClr val="7030A0"/>
                </a:solidFill>
              </a:rPr>
              <a:t>ase</a:t>
            </a:r>
            <a:r>
              <a:rPr sz="5455" i="1" u="sng" spc="-16" dirty="0">
                <a:solidFill>
                  <a:srgbClr val="7030A0"/>
                </a:solidFill>
              </a:rPr>
              <a:t> </a:t>
            </a:r>
            <a:r>
              <a:rPr sz="5455" i="1" u="sng" dirty="0">
                <a:solidFill>
                  <a:srgbClr val="7030A0"/>
                </a:solidFill>
              </a:rPr>
              <a:t>del</a:t>
            </a:r>
            <a:r>
              <a:rPr sz="5455" i="1" u="sng" spc="-24" dirty="0">
                <a:solidFill>
                  <a:srgbClr val="7030A0"/>
                </a:solidFill>
              </a:rPr>
              <a:t> </a:t>
            </a:r>
            <a:r>
              <a:rPr lang="es-AR" sz="5455" i="1" u="sng" dirty="0">
                <a:solidFill>
                  <a:srgbClr val="7030A0"/>
                </a:solidFill>
              </a:rPr>
              <a:t>E</a:t>
            </a:r>
            <a:r>
              <a:rPr sz="5455" i="1" u="sng" dirty="0">
                <a:solidFill>
                  <a:srgbClr val="7030A0"/>
                </a:solidFill>
              </a:rPr>
              <a:t>stator</a:t>
            </a:r>
            <a:br>
              <a:rPr lang="es-ES" sz="5455" i="1" u="sng" dirty="0">
                <a:solidFill>
                  <a:srgbClr val="7030A0"/>
                </a:solidFill>
              </a:rPr>
            </a:br>
            <a:endParaRPr sz="5455" i="1" u="sng" dirty="0">
              <a:solidFill>
                <a:srgbClr val="7030A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</a:fld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73182" y="207818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25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97" y="2247009"/>
            <a:ext cx="5858406" cy="4754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5600" y="395033"/>
            <a:ext cx="9772525" cy="8807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12768" rIns="0" bIns="0" rtlCol="0" anchor="ctr">
            <a:spAutoFit/>
          </a:bodyPr>
          <a:lstStyle/>
          <a:p>
            <a:pPr marL="273685">
              <a:spcBef>
                <a:spcPts val="2465"/>
              </a:spcBef>
            </a:pPr>
            <a:r>
              <a:rPr sz="4080" spc="-8" dirty="0"/>
              <a:t>Protección</a:t>
            </a:r>
            <a:r>
              <a:rPr sz="4080" spc="-24" dirty="0"/>
              <a:t> </a:t>
            </a:r>
            <a:r>
              <a:rPr sz="4080" spc="-8" dirty="0"/>
              <a:t>de</a:t>
            </a:r>
            <a:r>
              <a:rPr sz="4080" spc="-16" dirty="0"/>
              <a:t> </a:t>
            </a:r>
            <a:r>
              <a:rPr sz="4080" dirty="0"/>
              <a:t>falla</a:t>
            </a:r>
            <a:r>
              <a:rPr sz="4080" spc="16" dirty="0"/>
              <a:t> </a:t>
            </a:r>
            <a:r>
              <a:rPr sz="4080" spc="-8" dirty="0"/>
              <a:t>de</a:t>
            </a:r>
            <a:r>
              <a:rPr sz="4080" spc="-24" dirty="0"/>
              <a:t> </a:t>
            </a:r>
            <a:r>
              <a:rPr sz="4080" spc="-8" dirty="0"/>
              <a:t>fase</a:t>
            </a:r>
            <a:r>
              <a:rPr sz="4080" spc="8" dirty="0"/>
              <a:t> </a:t>
            </a:r>
            <a:r>
              <a:rPr sz="4080" spc="-8" dirty="0"/>
              <a:t>del</a:t>
            </a:r>
            <a:r>
              <a:rPr sz="4080" spc="-16" dirty="0"/>
              <a:t> </a:t>
            </a:r>
            <a:r>
              <a:rPr sz="4080" spc="-8" dirty="0"/>
              <a:t>estator</a:t>
            </a:r>
            <a:endParaRPr sz="4080"/>
          </a:p>
        </p:txBody>
      </p:sp>
      <p:sp>
        <p:nvSpPr>
          <p:cNvPr id="4" name="object 4"/>
          <p:cNvSpPr txBox="1"/>
          <p:nvPr/>
        </p:nvSpPr>
        <p:spPr>
          <a:xfrm>
            <a:off x="588819" y="1922319"/>
            <a:ext cx="11326090" cy="4611309"/>
          </a:xfrm>
          <a:prstGeom prst="rect">
            <a:avLst/>
          </a:prstGeom>
        </p:spPr>
        <p:txBody>
          <a:bodyPr vert="horz" wrap="square" lIns="0" tIns="19921" rIns="0" bIns="0" rtlCol="0">
            <a:spAutoFit/>
          </a:bodyPr>
          <a:lstStyle/>
          <a:p>
            <a:pPr marL="19685">
              <a:spcBef>
                <a:spcPts val="155"/>
              </a:spcBef>
              <a:tabLst>
                <a:tab pos="937260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Protección</a:t>
            </a:r>
            <a:r>
              <a:rPr sz="3765" b="1" spc="-63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falla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fase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 marL="899160">
              <a:spcBef>
                <a:spcPts val="10"/>
              </a:spcBef>
            </a:pP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Diferencial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porcentual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 marL="899160"/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Diferencial</a:t>
            </a:r>
            <a:r>
              <a:rPr sz="3765" b="1" spc="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765" b="1" spc="-3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alta</a:t>
            </a:r>
            <a:r>
              <a:rPr sz="3765" b="1" spc="-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impedancia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 marL="899160"/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765" b="1" spc="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Diferencial</a:t>
            </a:r>
            <a:r>
              <a:rPr sz="3765" b="1" spc="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auto-balanceado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</a:pPr>
            <a:endParaRPr sz="3845" dirty="0">
              <a:latin typeface="Arial" panose="020B0604020202020204"/>
              <a:cs typeface="Arial" panose="020B0604020202020204"/>
            </a:endParaRPr>
          </a:p>
          <a:p>
            <a:pPr marL="904240" marR="429260" indent="-884555">
              <a:lnSpc>
                <a:spcPts val="4330"/>
              </a:lnSpc>
              <a:tabLst>
                <a:tab pos="902970" algn="l"/>
              </a:tabLst>
            </a:pPr>
            <a:r>
              <a:rPr sz="3765" dirty="0">
                <a:solidFill>
                  <a:srgbClr val="00AF50"/>
                </a:solidFill>
                <a:latin typeface="Wingdings" panose="05000000000000000000"/>
                <a:cs typeface="Wingdings" panose="05000000000000000000"/>
              </a:rPr>
              <a:t></a:t>
            </a:r>
            <a:r>
              <a:rPr sz="3765" dirty="0">
                <a:solidFill>
                  <a:srgbClr val="00AF50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Protección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contra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fallas entre </a:t>
            </a:r>
            <a:r>
              <a:rPr sz="3765" b="1" spc="-1027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espiras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 marL="1186180" marR="1194435" indent="-287655">
              <a:lnSpc>
                <a:spcPts val="4330"/>
              </a:lnSpc>
            </a:pP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Auto-balanceado de </a:t>
            </a:r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fase </a:t>
            </a:r>
            <a:r>
              <a:rPr sz="3765" b="1" spc="-1027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dividida</a:t>
            </a:r>
            <a:endParaRPr sz="3765" dirty="0">
              <a:latin typeface="Arial" panose="020B0604020202020204"/>
              <a:cs typeface="Arial" panose="020B0604020202020204"/>
            </a:endParaRPr>
          </a:p>
          <a:p>
            <a:pPr marL="899160"/>
            <a:r>
              <a:rPr sz="376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Diferencial</a:t>
            </a:r>
            <a:r>
              <a:rPr sz="3765" b="1" spc="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765" b="1" spc="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fase</a:t>
            </a:r>
            <a:r>
              <a:rPr sz="3765" b="1" spc="-47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65" b="1" spc="-16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dividida</a:t>
            </a:r>
            <a:endParaRPr sz="376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3182" y="182880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25"/>
              <a:t>EXSEP 2022</a:t>
            </a:r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08364" y="207818"/>
            <a:ext cx="9772525" cy="102489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949" rIns="0" bIns="0" rtlCol="0">
            <a:spAutoFit/>
          </a:bodyPr>
          <a:lstStyle/>
          <a:p>
            <a:pPr marR="116840" algn="ctr">
              <a:spcBef>
                <a:spcPts val="100"/>
              </a:spcBef>
            </a:pPr>
            <a:r>
              <a:rPr sz="2455" b="1" spc="-8" dirty="0">
                <a:latin typeface="Arial" panose="020B0604020202020204"/>
                <a:cs typeface="Arial" panose="020B0604020202020204"/>
              </a:rPr>
              <a:t>Protección</a:t>
            </a:r>
            <a:r>
              <a:rPr sz="2455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latin typeface="Arial" panose="020B0604020202020204"/>
                <a:cs typeface="Arial" panose="020B0604020202020204"/>
              </a:rPr>
              <a:t>de</a:t>
            </a:r>
            <a:r>
              <a:rPr sz="245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dirty="0">
                <a:latin typeface="Arial" panose="020B0604020202020204"/>
                <a:cs typeface="Arial" panose="020B0604020202020204"/>
              </a:rPr>
              <a:t>falla</a:t>
            </a:r>
            <a:r>
              <a:rPr sz="2455" b="1" spc="16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latin typeface="Arial" panose="020B0604020202020204"/>
                <a:cs typeface="Arial" panose="020B0604020202020204"/>
              </a:rPr>
              <a:t>de</a:t>
            </a:r>
            <a:r>
              <a:rPr sz="2455" b="1" spc="-24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latin typeface="Arial" panose="020B0604020202020204"/>
                <a:cs typeface="Arial" panose="020B0604020202020204"/>
              </a:rPr>
              <a:t>fase</a:t>
            </a:r>
            <a:r>
              <a:rPr sz="2455" b="1" spc="8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latin typeface="Arial" panose="020B0604020202020204"/>
                <a:cs typeface="Arial" panose="020B0604020202020204"/>
              </a:rPr>
              <a:t>del</a:t>
            </a:r>
            <a:r>
              <a:rPr sz="2455" b="1" spc="-16" dirty="0"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latin typeface="Arial" panose="020B0604020202020204"/>
                <a:cs typeface="Arial" panose="020B0604020202020204"/>
              </a:rPr>
              <a:t>estator</a:t>
            </a:r>
            <a:endParaRPr sz="2455" dirty="0">
              <a:latin typeface="Arial" panose="020B0604020202020204"/>
              <a:cs typeface="Arial" panose="020B0604020202020204"/>
            </a:endParaRPr>
          </a:p>
          <a:p>
            <a:pPr marR="130175" algn="ctr">
              <a:spcBef>
                <a:spcPts val="1975"/>
              </a:spcBef>
            </a:pPr>
            <a:r>
              <a:rPr sz="245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2455" b="1" spc="-24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Diferencial</a:t>
            </a:r>
            <a:r>
              <a:rPr sz="2455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5" b="1" spc="-8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porcentual</a:t>
            </a:r>
            <a:endParaRPr sz="2455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355273" y="1506682"/>
            <a:ext cx="6803823" cy="511576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3182" y="182880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25"/>
              <a:t>EXSEP 2022</a:t>
            </a:r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9207" y="130329"/>
            <a:ext cx="9772525" cy="72845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75310" rIns="0" bIns="0" rtlCol="0" anchor="ctr">
            <a:spAutoFit/>
          </a:bodyPr>
          <a:lstStyle/>
          <a:p>
            <a:pPr marL="3933190" marR="10795" indent="-3888740">
              <a:lnSpc>
                <a:spcPts val="4330"/>
              </a:lnSpc>
              <a:spcBef>
                <a:spcPts val="1380"/>
              </a:spcBef>
            </a:pPr>
            <a:r>
              <a:rPr sz="2455" spc="306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sz="2455" spc="251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369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55" spc="251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369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pendiente</a:t>
            </a:r>
            <a:r>
              <a:rPr sz="2455" spc="320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variable </a:t>
            </a:r>
            <a:r>
              <a:rPr sz="2455" spc="-1027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55" spc="110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5" spc="329" dirty="0">
                <a:solidFill>
                  <a:srgbClr val="00A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endParaRPr sz="2455" spc="329" dirty="0">
              <a:solidFill>
                <a:srgbClr val="00AF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rcRect t="12668"/>
          <a:stretch>
            <a:fillRect/>
          </a:stretch>
        </p:blipFill>
        <p:spPr>
          <a:xfrm>
            <a:off x="2822864" y="1402773"/>
            <a:ext cx="7649614" cy="52614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1450853"/>
            <a:ext cx="2544938" cy="1171178"/>
          </a:xfrm>
          <a:prstGeom prst="rect">
            <a:avLst/>
          </a:prstGeom>
        </p:spPr>
      </p:pic>
      <p:pic>
        <p:nvPicPr>
          <p:cNvPr id="8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2455" y="1527438"/>
            <a:ext cx="3948545" cy="109459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73182" y="182880"/>
            <a:ext cx="11845636" cy="64943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25"/>
              <a:t>EXSEP 2022</a:t>
            </a:r>
            <a:endParaRPr lang="es-AR" sz="12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5453</Words>
  <Application>WPS Slides</Application>
  <PresentationFormat>Panorámica</PresentationFormat>
  <Paragraphs>264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SimSun</vt:lpstr>
      <vt:lpstr>Wingdings</vt:lpstr>
      <vt:lpstr>Arial</vt:lpstr>
      <vt:lpstr>Arial MT</vt:lpstr>
      <vt:lpstr>Segoe UI Symbol</vt:lpstr>
      <vt:lpstr>Calibri Light</vt:lpstr>
      <vt:lpstr>Calibri</vt:lpstr>
      <vt:lpstr>Microsoft YaHei</vt:lpstr>
      <vt:lpstr>Arial Unicode MS</vt:lpstr>
      <vt:lpstr>Wingdings</vt:lpstr>
      <vt:lpstr>Times New Roman</vt:lpstr>
      <vt:lpstr>Tema de Office</vt:lpstr>
      <vt:lpstr>PowerPoint 演示文稿</vt:lpstr>
      <vt:lpstr>Conceptos Preliminares</vt:lpstr>
      <vt:lpstr>Conceptos Preliminares</vt:lpstr>
      <vt:lpstr>PowerPoint 演示文稿</vt:lpstr>
      <vt:lpstr>Posibles Fallas de un Generador</vt:lpstr>
      <vt:lpstr>PowerPoint 演示文稿</vt:lpstr>
      <vt:lpstr>Requerimientos	a las protecciones</vt:lpstr>
      <vt:lpstr>PowerPoint 演示文稿</vt:lpstr>
      <vt:lpstr>PowerPoint 演示文稿</vt:lpstr>
      <vt:lpstr>PowerPoint 演示文稿</vt:lpstr>
      <vt:lpstr>Asignación de funciones de protección</vt:lpstr>
      <vt:lpstr>IEEE Devices used in Generator Protection</vt:lpstr>
      <vt:lpstr>IEEE Devices used in Generator Protection</vt:lpstr>
      <vt:lpstr>IEEE Devices used in Generator Protection</vt:lpstr>
      <vt:lpstr>Small Machine Protection -	IEEE “Buff  Book”</vt:lpstr>
      <vt:lpstr>Small Machine Protection - IEEE “Buff Book”</vt:lpstr>
      <vt:lpstr>Small Machine Protection - IEEE “Buff Book”</vt:lpstr>
      <vt:lpstr>Large Machine Protection  IEEE C37.102</vt:lpstr>
      <vt:lpstr>PowerPoint 演示文稿</vt:lpstr>
      <vt:lpstr>Desarrollo de los reles de proteccion</vt:lpstr>
      <vt:lpstr>PowerPoint 演示文稿</vt:lpstr>
      <vt:lpstr>PowerPoint 演示文稿</vt:lpstr>
      <vt:lpstr>Protección contra fallas del generador</vt:lpstr>
      <vt:lpstr> Protección de Fallas de Fase del Estator </vt:lpstr>
      <vt:lpstr>Protección de falla de fase del estator</vt:lpstr>
      <vt:lpstr>PowerPoint 演示文稿</vt:lpstr>
      <vt:lpstr>Característica de pendiente variable  o doble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eordu</cp:lastModifiedBy>
  <cp:revision>2</cp:revision>
  <dcterms:created xsi:type="dcterms:W3CDTF">2022-09-28T18:24:00Z</dcterms:created>
  <dcterms:modified xsi:type="dcterms:W3CDTF">2025-05-06T00:07:44Z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14702E74B04E459CA999EF3429319704_12</vt:lpwstr>
  </property>
  <property fmtid="{D5CDD505-2E9C-101B-9397-08002B2CF9AE}" pid="3" name="KSOProductBuildVer">
    <vt:lpwstr>1033-12.2.0.20795</vt:lpwstr>
  </property>
</Properties>
</file>